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2"/>
  </p:notesMasterIdLst>
  <p:sldIdLst>
    <p:sldId id="256" r:id="rId2"/>
    <p:sldId id="475" r:id="rId3"/>
    <p:sldId id="594" r:id="rId4"/>
    <p:sldId id="595" r:id="rId5"/>
    <p:sldId id="596" r:id="rId6"/>
    <p:sldId id="534" r:id="rId7"/>
    <p:sldId id="567" r:id="rId8"/>
    <p:sldId id="571" r:id="rId9"/>
    <p:sldId id="565" r:id="rId10"/>
    <p:sldId id="568" r:id="rId11"/>
    <p:sldId id="592" r:id="rId12"/>
    <p:sldId id="569" r:id="rId13"/>
    <p:sldId id="593" r:id="rId14"/>
    <p:sldId id="570" r:id="rId15"/>
    <p:sldId id="572" r:id="rId16"/>
    <p:sldId id="588" r:id="rId17"/>
    <p:sldId id="573" r:id="rId18"/>
    <p:sldId id="589" r:id="rId19"/>
    <p:sldId id="574" r:id="rId20"/>
    <p:sldId id="575" r:id="rId21"/>
    <p:sldId id="590" r:id="rId22"/>
    <p:sldId id="576" r:id="rId23"/>
    <p:sldId id="577" r:id="rId24"/>
    <p:sldId id="578" r:id="rId25"/>
    <p:sldId id="579" r:id="rId26"/>
    <p:sldId id="580" r:id="rId27"/>
    <p:sldId id="591" r:id="rId28"/>
    <p:sldId id="581" r:id="rId29"/>
    <p:sldId id="582" r:id="rId30"/>
    <p:sldId id="583" r:id="rId31"/>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3228"/>
    <a:srgbClr val="00B050"/>
    <a:srgbClr val="FCDDCF"/>
    <a:srgbClr val="D0D8E8"/>
    <a:srgbClr val="FFFFFF"/>
    <a:srgbClr val="0070C0"/>
    <a:srgbClr val="95B3D7"/>
    <a:srgbClr val="9DE68C"/>
    <a:srgbClr val="C2F67C"/>
    <a:srgbClr val="F27C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92" autoAdjust="0"/>
    <p:restoredTop sz="88310" autoAdjust="0"/>
  </p:normalViewPr>
  <p:slideViewPr>
    <p:cSldViewPr>
      <p:cViewPr varScale="1">
        <p:scale>
          <a:sx n="130" d="100"/>
          <a:sy n="130" d="100"/>
        </p:scale>
        <p:origin x="1408" y="184"/>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6T00:07:27.041"/>
    </inkml:context>
    <inkml:brush xml:id="br0">
      <inkml:brushProperty name="width" value="0.05" units="cm"/>
      <inkml:brushProperty name="height" value="0.05" units="cm"/>
    </inkml:brush>
  </inkml:definitions>
  <inkml:trace contextRef="#ctx0" brushRef="#br0">836 388 24575,'-10'0'0,"-1"0"0,-1 0 0,-2 1 0,0 4 0,1 5 0,0 9 0,0 7 0,-1 5 0,-2 4 0,1 3 0,1 3 0,3 1 0,2 1 0,1 0 0,2-1 0,3 0 0,1 1 0,2-1 0,0 1 0,0-1 0,1-1 0,3-1 0,4-1 0,4-1 0,6 0 0,6-1 0,5 1 0,7-1 0,4 0 0,5 0 0,7 0 0,2-5 0,3-2 0,2-3 0,3-2 0,5-1 0,3-3 0,3-4 0,-3-4 0,-4-7 0,-2-4 0,1-2 0,3-6 0,4-9 0,1-11 0,-35 8 0,-1-3 0,-1-1 0,0-2 0,-2-1 0,0-2 0,-1 0 0,-2-1 0,24-26 0,-7 3 0,-6 3 0,-6 3 0,-1-1 0,-3-1 0,-3-1 0,-3 2 0,-5 6 0,-3 6 0,-5 4 0,-4 2 0,-4-3 0,-2-5 0,-3-6 0,0-5 0,0-1 0,0 3 0,-4 5 0,-3 5 0,-4 3 0,-4 2 0,-2 1 0,-3 2 0,-1 1 0,2 4 0,0 3 0,0 0 0,-1 0 0,-1 0 0,0-2 0,-1-1 0,-1-3 0,-2 0 0,0 1 0,0 2 0,1 2 0,1 1 0,-1 2 0,-1 0 0,-2 1 0,-1 2 0,-2 2 0,2 4 0,-2 3 0,-1 2 0,-2 3 0,-3 0 0,-2 0 0,1 0 0,0 0 0,1 0 0,1 0 0,-1 0 0,0 0 0,2 0 0,3 0 0,1 0 0,0 2 0,-2 2 0,-2 3 0,2-1 0,2 1 0,4-4 0,4 1 0,0 1 0,1 1 0,0 2 0,1 2 0,3-1 0,2 0 0,1 2 0,-2 1 0,-1 3 0,-1 2 0,-1 2 0,0-1 0,2-2 0,2-2 0,1-3 0,3 1 0,0-2 0,0-1 0,2-2 0,1-2 0,1-1 0,1-1 0,-2 2 0,-3 3 0,-2 2 0,-4 2 0,2 0 0,0-2 0,2-1 0,4-2 0,2-1-6784,3-1 6784,3-1 0,0-2 0,0-1 0,-1-1 0,1 0 0</inkml:trace>
  <inkml:trace contextRef="#ctx0" brushRef="#br0" timeOffset="2022">1212 553 24575,'0'-5'0,"0"0"0,0 1 0,0 0 0,0 0 0,1 1 0,1 2 0,-1 2 0,1 4 0,-2 3 0,0 0 0,1-2 0,0-4 0,1-3 0,-1-1 0,-1 1 0</inkml:trace>
  <inkml:trace contextRef="#ctx0" brushRef="#br0" timeOffset="3828">1657 568 24575,'4'-8'0,"-1"1"0,0 1 0,-1 0 0,-2 3 0,0 1 0,0 7 0,0 2 0,0 2 0,-1-2 0,-1-3 0,1 1 0,-1 0 0,2-3 0,0-9 0,0 3 0,0-8 0,0 10 0,0 0 0</inkml:trace>
  <inkml:trace contextRef="#ctx0" brushRef="#br0" timeOffset="15107">534 1018 24575,'2'13'0,"5"12"0,10 16 0,9 13 0,7 1 0,5 2 0,4-4 0,1-2 0,-1-4 0,-7-10 0,-6-9 0,-7-7 0,-6-4 0,-3-3 0,-4-1 0,-2-2 0,-2-5 0,-2-2 0,-2 0 0,1 6 0,2 8 0,4 7 0,5 7 0,2 0 0,0-3 0,-1-7 0,-4-6 0,-5-6 0,-3 0 0,-2 9 0,0 18 0,0 25 0,-1-20 0,0 5 0,-1 10 0,-1 3 0,0 8 0,0 2 0,0 8 0,-1 2 0,1-2 0,-1-1 0,2-4 0,0-2 0,-1-9 0,1-2 0,-1-12 0,1-3 0,0 27 0,0-20 0,1-7 0,0-3 0,-1 8 0,0 7 0,1 9 0,1 5 0,-2 1 0,-1-5 0,-3-5 0,0-6 0,1-9 0,2-9 0,0-8 0,1-7 0,0-3 0,0-2 0,1-1 0,0 1 0,0 2 0,-1 1 0,1-2 0,1 1 0,-1-12 0,-1 0 0,1-9 0,0-5 0,4-7 0,5-8 0,8-9 0,5-5 0,4-9 0,5-8 0,1-11 0,-13 28 0,1-2 0,0 0 0,0-1 0,0 1 0,-1 1 0,18-34 0,-4 7 0,-1 5 0,-1 1 0,0 2 0,1 3 0,0-2 0,1 2 0,0 3 0,0-1 0,-1 0 0,3-1 0,2-2 0,5-5 0,1 0 0,2-1 0,-1 2 0,-7 9 0,-3 4 0,-6 7 0,-5 7 0,-2 3 0,-2 3 0,-2 3 0,-2 2 0,-3 5 0,-3 3 0,-4 4 0,-3-1 0,-1-5 0,2-3 0,1 0 0,2 1 0,1 4 0,-3 2 0,2 1 0,-3 4 0,1 2 0</inkml:trace>
  <inkml:trace contextRef="#ctx0" brushRef="#br0" timeOffset="16645">1805 1636 24575,'0'9'0,"1"10"0,10 23 0,11 20 0,-6-21 0,2 1 0,2 4 0,0 1 0,-1 2 0,-1 1 0,-1 4 0,-1 0 0,-1 2 0,1 0 0,0 3 0,0-1 0,2 0 0,0-1 0,2 1 0,1-1 0,2 3 0,0 1 0,2 2 0,1 0 0,2 3 0,0 2 0,2 2 0,0 2 0,-9-23 0,0 1 0,0 0 0,0 2 0,0 0 0,-1-1 0,8 22 0,-2-1 0,-3-6 0,-1-3 0,-5-7 0,-1-2 0,-3-9 0,0-2 0,6 28 0,-6-21 0,-6-17 0,-3-14 0,-3-9 0,-1-5 0</inkml:trace>
  <inkml:trace contextRef="#ctx0" brushRef="#br0" timeOffset="18767">2164 2487 24575,'17'0'0,"13"3"0,19 15 0,19 20 0,-22-6 0,1 5 0,7 7 0,1 2 0,4 4 0,1 0 0,1-1 0,0-2 0,-7-7 0,0-2 0,-2-4 0,-1-2 0,1-3 0,0 0 0,2 2 0,0 1 0,5 2 0,0 3 0,3 3 0,-2 0 0,-5 0 0,-3-1 0,-7-6 0,-4-1 0,18 16 0,-26-19 0,-12-11 0,-13-8 0,-3-2 0,-5-3 0,0 3 0,-1 4 0,-2 5 0,-6 9 0,-6 17 0,-8 21 0,8-25 0,-1 1 0,-1 3 0,0-1 0,-1-1 0,1-2 0,-16 33 0,5-10 0,5-6 0,4 0 0,2 0 0,2 1 0,-2 1 0,8-28 0,0-6 0</inkml:trace>
  <inkml:trace contextRef="#ctx0" brushRef="#br0" timeOffset="22444">619 4326 24575,'43'0'0,"-1"0"0,18 0 0,5 0 0,-6 0 0,4 0 0,1 0-903,10 0 0,3 0 1,1 0 902,-16 0 0,0 0 0,2 0 0,-1 0 0,1 0 0,0 0 0,1 0 0,0 0 0,1 0 0,1 0 0,0 0 0,1 0-380,1 0 1,0 0 0,1 0-1,0 0 380,4 0 0,-1 0 0,2 0 0,-1 0 0,1 0 0,1 0 0,0 0 0,-1 0 0,1 0 0,0 0 0,0 0 0,0 0 0,-11 0 0,0 0 0,1 0 0,0 0 0,0 0-232,1 0 1,0 0 0,1 0-1,-1 0 1,1 0 231,0 0 0,1 0 0,-1 0 0,0 0 0,0 0 0,12 0 0,0 0 0,-1 0 0,-2 0-246,-6 1 0,-2-1 0,-2 0 1,-1-1 245,12 1 0,-3-1 0,-2-1 270,-8 0 1,-3 0 0,-2-1-271,18 0 0,-5-1 804,-14 1 1,-4 0-805,-8 2 0,-2 0 2326,17 1-2326,-18 0 1315,-19 0-1315,-14 0 304,-4 0-304,-2 0 0,0 0 0,-1 0 0,-1 0 0</inkml:trace>
  <inkml:trace contextRef="#ctx0" brushRef="#br0" timeOffset="29897">665 4319 24575,'-8'0'0,"-4"0"0,-5 0 0,-3 0 0,0 0 0,-1 0 0,1 0 0,0 0 0,1 0 0,-1 0 0,-1 0 0,0 0 0,1 0 0,0 0 0,1 0 0,0 0 0,0 0 0,0 0 0,-2 0 0,-1 0 0,-3 0 0,0 0 0,-1 0 0,2 0 0,0 0 0,2 0 0,1 0 0,0 0 0,0 0 0,0 0 0,2 0 0,0 0 0,8 0 0,3 1 0,10 2 0,2 3 0,5 5 0,2 9 0,3 16 0,0 17 0,2 18 0,-7-30 0,-1 2 0,1 2 0,-1 1 0,1 1 0,-1-1 0,0 0 0,0 0 0,-2-2 0,0 0 0,-1-4 0,-1 0 0,0 31 0,-1-9 0,-2-5 0,2 0 0,0 5 0,1 1 0,-2-1 0,2-3 0,-2-6 0,0 1 0,1-1 0,-1 3 0,1 2 0,3-1 0,-2-1 0,-1-5 0,-1-6 0,-2-2 0,0-2 0,0-5 0,0-5 0,0-6 0,0-5 0,0-5 0,0-1 0,0 0 0,0 1 0,0 0 0,-1 2 0,-1-1 0,-1-6 0,0 0 0,2-9 0,0 0 0</inkml:trace>
  <inkml:trace contextRef="#ctx0" brushRef="#br0" timeOffset="31735">5799 4315 24575,'0'35'0,"0"20"0,0-9 0,0 6 0,0 9 0,0 3 0,0 10 0,0 1 0,0-21 0,0 0 0,0 1-183,0 0 1,0 2-1,0-1 183,0 2 0,0-1 0,0 0 0,0 22 0,0-1 0,0-4 0,0-3 68,0-7 0,0-3-68,0-9 0,0-2 0,0-6 0,0-2 0,0 30 0,0-9 0,0-6 412,0-9-412,0-13 0,0-12 0,0-11 0,0 0 0,0-2 0,0 9 0,-2 8 0,0 4 0,-1 5 0,-1 2 0,3 6 0,-1 10 0,2 8 0,0 6 0,0 0 0,0-9 0,0-13 0,0-14 0,-2-16 0,-1-9 0,1-5 0,-1-3 0</inkml:trace>
  <inkml:trace contextRef="#ctx0" brushRef="#br0" timeOffset="33840">658 5324 24575,'0'-19'0,"0"-12"0,0-18 0,0-14 0,0-4 0,0 0 0,0 3 0,0 7 0,0 4 0,0 8 0,0 4 0,0 4 0,0 3 0,0 4 0,1 9 0,3 6 0,0 8 0,2 5 0,-2 6 0,1 7 0,4 14 0,5 14 0,9 18 0,10 11 0,-14-31 0,0-1 0,1 1 0,-1 0 0,16 26 0,-6-12 0,-7-16 0,-4-14 0,-9-12 0,1-9 0,-2-14 0,3-13 0,3-16 0,1-12 0,0-3 0,0 1 0,0 3 0,0 7 0,1 8 0,-2 11 0,-3 11 0,-3 7 0,-3 5 0,-1 3 0,-2 2 0,0 1 0,0 6 0,0 11 0,0 18 0,3 23 0,-2-20 0,1 2 0,0 5 0,1 1 0,-1 0 0,1-1 0,-1-4 0,0-3 0,2 20 0,-2-21 0,-2-19 0,-2-11 0,0-5 0</inkml:trace>
  <inkml:trace contextRef="#ctx0" brushRef="#br0" timeOffset="35445">1446 5090 24575,'9'0'0,"8"0"0,13 0 0,9 0 0,7 0 0,-4 0 0,-6 0 0,-9 0 0,-7 0 0,-7 0 0,-4 0 0,-3-2 0,1-2 0,1-3 0,1-2 0,-2-1 0,-3 3 0,-3 2 0,-1-1 0,0 1 0,-5-2 0,-7 0 0,-7 0 0,-6 0 0,-1 2 0,0 0 0,2 2 0,2 2 0,2-1 0,2 2 0,1 0 0,0 1 0,1 2 0,1 1 0,0 3 0,2 1 0,3 1 0,2 1 0,4 1 0,3 4 0,1 6 0,0 7 0,0 7 0,3 7 0,3 1 0,6-3 0,2-9 0,1-10 0,-2-8 0,3-7 0,5-4 0,4-2 0,1 0 0,-1 0 0,-3 0 0,-1 0 0,1 0 0,0-2 0,-2-5 0,-3-4 0,-5-1 0,-4 2 0,-4 5 0,-3 3 0</inkml:trace>
  <inkml:trace contextRef="#ctx0" brushRef="#br0" timeOffset="37667">2001 5070 24575,'0'23'0,"0"1"0,0 1 0,0-9 0,0-5 0,0-6 0,0 4 0,0 2 0,0 4 0,0 3 0,0 1 0,0-1 0,0-5 0,0-4 0,0-5 0,0-17 0,0-8 0,0-21 0,1-7 0,5-8 0,5-4 0,6 5 0,3 8 0,0 12 0,0 14 0,-2 11 0,1 6 0,-1 4 0,2 1 0,1 5 0,-1 9 0,0 11 0,-3 16 0,-4 9 0,-6 5 0,-4-3 0,-3-10 0,0-12 0,0-17 0,0-7 0,1-25 0,4-2 0,7-15 0,6 4 0,6-3 0,3 2 0,-2 6 0,-2 6 0,-5 8 0,-4 7 0,-2 4 0,-2 5 0,3 7 0,5 15 0,6 14 0,2 7 0,-2-1 0,-6-7 0,-4-7 0,-5-8 0,-4-5 0,-2-4 0,0-2 0,-2-4 0,1 0 0,-2-2 0,0 5 0,0 3 0,0 3 0,0-7 0,0-2 0</inkml:trace>
  <inkml:trace contextRef="#ctx0" brushRef="#br0" timeOffset="38871">2872 5038 24575,'-9'0'0,"-2"0"0,-3 0 0,1 0 0,2 0 0,4 0 0,0 0 0,2 2 0,0 7 0,2 9 0,1 10 0,0 7 0,2 4 0,0 1 0,0-2 0,1-7 0,4-8 0,3-7 0,6-5 0,6-4 0,5-3 0,1-2 0,2-1 0,-2-1 0,-3 0 0,-2-2 0,-3-7 0,-2-8 0,-3-9 0,-3-4 0,-2 0 0,-3 6 0,-2 3 0,-3-1 0,-7-4 0,-8-3 0,-7-1 0,-6 4 0,3 4 0,1 6 0,1 4 0,4 6 0,3 3 0,1 2 0,6 1 0,2 0 0,6 0 0</inkml:trace>
  <inkml:trace contextRef="#ctx0" brushRef="#br0" timeOffset="40158">3258 5189 24575,'0'24'0,"0"-5"0,0 5 0,0-15 0,0-2 0,0-12 0,0-3 0,0-3 0,-1-5 0,-1-6 0,-1-8 0,-1-6 0,2-4 0,1 0 0,1 3 0,0 4 0,2 3 0,4 2 0,5 3 0,5 7 0,2 4 0,2 6 0,0 3 0,-1 2 0,-2 2 0,0 1 0,-7 0 0,0 0 0,-4 0 0,5 2 0,5 4 0,2 5 0,-6-3 0,-3-1 0</inkml:trace>
  <inkml:trace contextRef="#ctx0" brushRef="#br0" timeOffset="40994">3707 5013 24575,'17'25'0,"-2"0"0,2-1 0,-3-5 0,-2-7 0,5 0 0,-6-3 0,6 2 0,-6-4 0,3 3 0,-2-2 0,1-1 0,-7-2 0,-1-3 0,-4-2 0</inkml:trace>
  <inkml:trace contextRef="#ctx0" brushRef="#br0" timeOffset="41695">4083 4924 24575,'-8'23'0,"-11"16"0,-11 22 0,-4 7 0,2-3 0,8-10 0,3-13 0,4-4 0,2-8 0,1-6 0,5-2 0,5-12 0,2-1 0</inkml:trace>
  <inkml:trace contextRef="#ctx0" brushRef="#br0" timeOffset="80866">946 834 24575,'9'7'0,"4"3"0,5 7 0,5 4 0,2 2 0,1 1 0,-4-1 0,-3-3 0,-3-3 0,-3-1 0,2 0 0,-2-2 0,1 0 0,0-1 0,-2 2 0,0 2 0,0 2 0,0-1 0,-1-1 0,-2-2 0,-1-3 0,-4-5 0,0-1 0,-2-3 0,-1-2 0,-1 1 0</inkml:trace>
  <inkml:trace contextRef="#ctx0" brushRef="#br0" timeOffset="81819">1146 964 24575,'19'0'0,"12"0"0,22 0 0,23 0 0,-36 0 0,2 0 0,2 0 0,0 0 0,-2 0 0,-1 0 0,29 0 0,-8 0 0,-13 0 0,-9 0 0,-7 0 0,-8 0 0,-4 0 0,-4 0 0,-3 0 0,-5 0 0,-4 0 0,-3 0 0</inkml:trace>
  <inkml:trace contextRef="#ctx0" brushRef="#br0" timeOffset="-179279.73">1176 5691 24575,'-13'0'0,"-4"0"0,-1 0 0,-1 0 0,-2 0 0,-1 0 0,-1 0 0,-1 0 0,1 1 0,1 4 0,0 3 0,0 3 0,2 2 0,3 1 0,3 1 0,3-2 0,4-1 0,2 1 0,4 0 0,1 4 0,0 3 0,0 8 0,3 9 0,6 5 0,4 3 0,3-4 0,1-8 0,-1-8 0,2-8 0,2-6 0,5-4 0,3-2 0,1-1 0,0 0 0,-3 2 0,-4 2 0,-3 2 0,-3 1 0,-1 6 0,1 3 0,-1 5 0,0 0 0,-4-4 0,-4-1 0,-5 0 0,-2 2 0,0 6 0,-2 4 0,-3 3 0,-6-1 0,-3-4 0,-4-7 0,0-4 0,-1-2 0,-2-2 0,-4-1 0,-6-4 0,-5-3 0,-2-4 0,1-3 0,4 0 0,4 0 0,3 0 0,3 0 0,2-1 0,2-3 0,5-4 0,2-4 0,3-3 0,1 1 0,2-1 0,1 0 0,1 2 0,1 1 0,2 3 0,1 2 0,0 4 0,0 1 0</inkml:trace>
  <inkml:trace contextRef="#ctx0" brushRef="#br0" timeOffset="-177775.73">979 5680 24575,'0'36'0,"0"7"0,0 15 0,0 9 0,3 6 0,2 9 0,2 6 0,3 7 0,-2-1 0,-1-5 0,-2-13 0,-3-17 0,-1-11 0,-1-8 0,0-5 0,0 8 0,0-16 0,0 1 0,0-18 0,0-4 0,0-2 0,0 2 0,0 0 0,0 1 0,0 0 0,0-3 0,0-1 0</inkml:trace>
  <inkml:trace contextRef="#ctx0" brushRef="#br0" timeOffset="-173397.73">1549 5709 24575,'0'9'0,"0"4"0,0 6 0,0 6 0,0 7 0,0 7 0,0 6 0,0 8 0,0 6 0,0-4 0,0-8 0,0-12 0,0-13 0,0-9 0,1-6 0,4-7 0,6-5 0,14-3 0,10-1 0,12 2 0,6 2 0,1 3 0,2 3 0,-5 8 0,-5 10 0,-7 14 0,-8 10 0,-7 0 0,-7 3 0,-6-2 0,-7 2 0,-3 7 0,-4 1 0,-8 3 0,-12-3 0,-14-8 0,-13-9 0,-7-9 0,-6-12 0,-2-8 0,4-5 0,6-4 0,12-4 0,14-3 0,7-6 0,12 6 0,3-1 0,6 7 0</inkml:trace>
  <inkml:trace contextRef="#ctx0" brushRef="#br0" timeOffset="-172327.73">1606 5761 24575,'37'0'0,"10"0"0,17 0 0,11 0 0,3 0 0,0 0 0,-8 0 0,-13 0 0,-15 0 0,-13 0 0,-16 1 0,-5 0 0,-8 0 0</inkml:trace>
  <inkml:trace contextRef="#ctx0" brushRef="#br0" timeOffset="-171275.73">2992 5703 24575,'-9'15'0,"-6"10"0,-8 15 0,-8 17 0,-3 13 0,-7 13 0,20-38 0,0 2 0,-1 1 0,2 0 0,0 2 0,1 1 0,1-2 0,2-1 0,-13 42 0,4-11 0,4-17 0,4-15 0,4-14 0,3-9 0,5-8 0,4-9 0,1-3 0</inkml:trace>
  <inkml:trace contextRef="#ctx0" brushRef="#br0" timeOffset="-169721.73">3266 5883 24575,'0'16'0,"0"4"0,0 11 0,0 14 0,0 21 0,0 14 0,0 13 0,0 6 0,0-17 0,0-16 0,0-24 0,0-21 0,2-10 0,1-6 0,3-7 0,6-8 0,7-9 0,9-11 0,6-7 0,5-2 0,3 3 0,2 7 0,-1 8 0,-5 9 0,-8 7 0,-5 5 0,-4 10 0,-2 11 0,-6 10 0,-4 2 0,-5-1 0,-3-2 0,-1 1 0,-7-1 0,-7 0 0,-10-3 0,-11-2 0,-13-2 0,-12-7 0,-8-5 0,-3-13 0,10-13 0,14-7 0,16-5 0,17 3 0,8 3 0,5 2 0,1 9 0,0 4 0</inkml:trace>
  <inkml:trace contextRef="#ctx0" brushRef="#br0" timeOffset="-168449.73">3847 6338 24575,'0'23'0,"2"10"0,5 12 0,4 5 0,7 3 0,3-5 0,1-6 0,0-6 0,-2-10 0,-2-8 0,0-8 0,-2-6 0,-1-3 0,-2-1 0,-3-1 0,-3-1 0,-4 1 0,-1-1 0</inkml:trace>
  <inkml:trace contextRef="#ctx0" brushRef="#br0" timeOffset="-167632.73">4213 6383 24575,'0'24'0,"-1"17"0,-7 30 0,-3 16 0,-10 9 0,-3-10 0,3-19 0,-6-2 0,16-33 0,-7 3 0,11-22 0,-2 2 0,0 1 0,2-3 0,-1-1 0,2-3 0,1-3 0,1-2 0,2-3 0,0 0 0</inkml:trace>
  <inkml:trace contextRef="#ctx0" brushRef="#br0" timeOffset="-165393.73">4439 5803 24575,'0'43'0,"0"14"0,0 19 0,0 7 0,0-11 0,0-16 0,0-17 0,0-12 0,0-5 0,0-1 0,0-1 0,0 1 0,0 3 0,0 4 0,1 2 0,5 2 0,6 3 0,7 0 0,1 1 0,2-4 0,-2-4 0,-3-5 0,-3-7 0,-4-6 0,-2-6 0,1-3 0,2-1 0,1-2 0,2-2 0,1-1 0,-3-2 0,0 1 0,-6 3 0,-2 1 0</inkml:trace>
  <inkml:trace contextRef="#ctx0" brushRef="#br0" timeOffset="-164774.73">4335 6122 24575,'32'0'0,"5"0"0,6 0 0,-3 0 0,-7 0 0,-10 0 0,-9 0 0,-7 0 0,-5 0 0</inkml:trace>
  <inkml:trace contextRef="#ctx0" brushRef="#br0" timeOffset="-159778.73">4949 6244 24575,'19'0'0,"5"0"0,5 0 0,2 0 0,-3 0 0,-2 0 0,-3-2 0,-3-1 0,0-1 0,-4-1 0,-2 1 0,-2-2 0,-4 2 0,1-1 0,-2 0 0,-3 1 0,4-1 0,-8 3 0,4-2 0,-4 1 0,0-1 0,0-1 0,0 0 0,0-5 0,0 4 0,0-6 0,-2 7 0,-2-2 0,-4 0 0,-4 1 0,0-1 0,-1 1 0,1 2 0,0 2 0,0 2 0,-1 0 0,0 0 0,-4 0 0,0 0 0,0 0 0,0 0 0,1 0 0,-1 0 0,0 0 0,0 3 0,2 2 0,1 4 0,-1 3 0,2 1 0,3 2 0,2 0 0,3 3 0,2 4 0,1 4 0,0 5 0,2 3 0,0 1 0,0 1 0,0-1 0,4-2 0,4-1 0,6-2 0,9-1 0,2-3 0,3-2 0,2-2 0,-1-3 0,-1-4 0,-2-4 0,0-5 0,1-4 0,-1-2 0,-1 0 0,-3-2 0,-3-2 0,-1-2 0,-9 1 0,0 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2/5/24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whole slide deck is a bunch of diagrams…]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a seat is taken if someone is sitting in it.</a:t>
            </a:r>
          </a:p>
          <a:p>
            <a:r>
              <a:rPr lang="en-US" baseline="0" dirty="0"/>
              <a:t>- you're looking for a block of 5 seats in a row.</a:t>
            </a:r>
          </a:p>
          <a:p>
            <a:r>
              <a:rPr lang="en-US" baseline="0" dirty="0"/>
              <a:t>- you can reserve a seat by putting something in it, like a coat or purse or whatever.</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13</a:t>
            </a:fld>
            <a:endParaRPr lang="en-US"/>
          </a:p>
        </p:txBody>
      </p:sp>
    </p:spTree>
    <p:extLst>
      <p:ext uri="{BB962C8B-B14F-4D97-AF65-F5344CB8AC3E}">
        <p14:creationId xmlns:p14="http://schemas.microsoft.com/office/powerpoint/2010/main" val="460718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an array of chunks. each chunk is the same size. some chunks are used, and some are not. we use a 1 bit to represent used, and a 0 bit for free.]</a:t>
            </a:r>
          </a:p>
          <a:p>
            <a:endParaRPr lang="en-US" dirty="0"/>
          </a:p>
          <a:p>
            <a:r>
              <a:rPr lang="en-US" dirty="0"/>
              <a:t>- bitmaps are forced</a:t>
            </a:r>
            <a:r>
              <a:rPr lang="en-US" baseline="0" dirty="0"/>
              <a:t> to use uniform size chunks.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468782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the same arrangement as last slide. there are 3 free chunks in the middle of the heap. since each chunk is 64 bytes, when we malloc 100, we can use 2 of those chunks, and mark them as used.]</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15</a:t>
            </a:fld>
            <a:endParaRPr lang="en-US"/>
          </a:p>
        </p:txBody>
      </p:sp>
    </p:spTree>
    <p:extLst>
      <p:ext uri="{BB962C8B-B14F-4D97-AF65-F5344CB8AC3E}">
        <p14:creationId xmlns:p14="http://schemas.microsoft.com/office/powerpoint/2010/main" val="147296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the same as last slide. to deallocate the last 4 blocks, we just set their used bits to 0.]</a:t>
            </a:r>
          </a:p>
          <a:p>
            <a:endParaRPr lang="en-US" dirty="0"/>
          </a:p>
          <a:p>
            <a:r>
              <a:rPr lang="en-US" dirty="0"/>
              <a:t>- since the bits are adjacent</a:t>
            </a:r>
            <a:r>
              <a:rPr lang="en-US" baseline="0" dirty="0"/>
              <a:t> to one another, whenever you set some bits to 0, you "automatically" get bigger blocks of free memory</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16</a:t>
            </a:fld>
            <a:endParaRPr lang="en-US"/>
          </a:p>
        </p:txBody>
      </p:sp>
    </p:spTree>
    <p:extLst>
      <p:ext uri="{BB962C8B-B14F-4D97-AF65-F5344CB8AC3E}">
        <p14:creationId xmlns:p14="http://schemas.microsoft.com/office/powerpoint/2010/main" val="1885812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closeup of two used chunks. all 64 bytes of the first chunk are used, but only the first 36 bytes of the second chunk are used. this leaves 28 bytes unused by the user, but also treated as "in use" by the heap…]</a:t>
            </a:r>
          </a:p>
          <a:p>
            <a:endParaRPr lang="en-US" dirty="0"/>
          </a:p>
          <a:p>
            <a:r>
              <a:rPr lang="en-US" dirty="0"/>
              <a:t>- it's like someone putting their</a:t>
            </a:r>
            <a:r>
              <a:rPr lang="en-US" baseline="0" dirty="0"/>
              <a:t> purse on a seat and not sitting there. do you REALLY need a whole seat for your purse?</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17</a:t>
            </a:fld>
            <a:endParaRPr lang="en-US"/>
          </a:p>
        </p:txBody>
      </p:sp>
    </p:spTree>
    <p:extLst>
      <p:ext uri="{BB962C8B-B14F-4D97-AF65-F5344CB8AC3E}">
        <p14:creationId xmlns:p14="http://schemas.microsoft.com/office/powerpoint/2010/main" val="17600655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the engineering tradeoffs of bitmaps make much more sense on a hard drive, where you have </a:t>
            </a:r>
            <a:r>
              <a:rPr lang="en-US" i="1" dirty="0"/>
              <a:t>way</a:t>
            </a:r>
            <a:r>
              <a:rPr lang="en-US" i="0" dirty="0"/>
              <a:t> more space, and internal fragmentation is therefore not as much of a problem. </a:t>
            </a:r>
          </a:p>
          <a:p>
            <a:pPr marL="171450" indent="-171450">
              <a:buFontTx/>
              <a:buChar char="-"/>
            </a:pPr>
            <a:r>
              <a:rPr lang="en-US" i="0" dirty="0"/>
              <a:t>hard drives are also much slower than memory, meaning being able to track the state of the hard drive by looking in one place (the bitmap) instead of jumping all over the place (using a linked list like we’re about to talk about) is a big performance improvement.</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16171075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the same chunks, but there are long strings of used chunks, then free chunks, then used chunks. below that, there is a linked list representation: for each string of 1s or 0s, there is only a single linked list node. so for 6 used chunks in a row, we have one linked list node that says it's 384 bytes long.]</a:t>
            </a:r>
          </a:p>
        </p:txBody>
      </p:sp>
      <p:sp>
        <p:nvSpPr>
          <p:cNvPr id="4" name="Slide Number Placeholder 3"/>
          <p:cNvSpPr>
            <a:spLocks noGrp="1"/>
          </p:cNvSpPr>
          <p:nvPr>
            <p:ph type="sldNum" sz="quarter" idx="5"/>
          </p:nvPr>
        </p:nvSpPr>
        <p:spPr/>
        <p:txBody>
          <a:bodyPr/>
          <a:lstStyle/>
          <a:p>
            <a:fld id="{999729AB-B77D-48AE-AA10-D1BD2B4D03EA}" type="slidenum">
              <a:rPr lang="en-US" smtClean="0"/>
              <a:pPr/>
              <a:t>20</a:t>
            </a:fld>
            <a:endParaRPr lang="en-US"/>
          </a:p>
        </p:txBody>
      </p:sp>
    </p:spTree>
    <p:extLst>
      <p:ext uri="{BB962C8B-B14F-4D97-AF65-F5344CB8AC3E}">
        <p14:creationId xmlns:p14="http://schemas.microsoft.com/office/powerpoint/2010/main" val="868630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now we've dropped the fixed size chunks and just have the linked list nodes.]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21</a:t>
            </a:fld>
            <a:endParaRPr lang="en-US"/>
          </a:p>
        </p:txBody>
      </p:sp>
    </p:spTree>
    <p:extLst>
      <p:ext uri="{BB962C8B-B14F-4D97-AF65-F5344CB8AC3E}">
        <p14:creationId xmlns:p14="http://schemas.microsoft.com/office/powerpoint/2010/main" val="1340794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depending on the average size of</a:t>
            </a:r>
            <a:r>
              <a:rPr lang="en-US" baseline="0" dirty="0"/>
              <a:t> blocks, the linked list or bitmap can be more efficient </a:t>
            </a:r>
            <a:r>
              <a:rPr lang="mr-IN" baseline="0" dirty="0"/>
              <a:t>–</a:t>
            </a:r>
            <a:r>
              <a:rPr lang="en-US" baseline="0" dirty="0"/>
              <a:t> but for memory, linked list almost always wins. </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22</a:t>
            </a:fld>
            <a:endParaRPr lang="en-US"/>
          </a:p>
        </p:txBody>
      </p:sp>
    </p:spTree>
    <p:extLst>
      <p:ext uri="{BB962C8B-B14F-4D97-AF65-F5344CB8AC3E}">
        <p14:creationId xmlns:p14="http://schemas.microsoft.com/office/powerpoint/2010/main" val="15885235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the same heap, but now the linked list nodes have been "woven in between" the blocks. it looks like: header, block, header, block, header, block. the first header says the block is 100 bytes, and it points to the next header.]</a:t>
            </a:r>
          </a:p>
        </p:txBody>
      </p:sp>
      <p:sp>
        <p:nvSpPr>
          <p:cNvPr id="4" name="Slide Number Placeholder 3"/>
          <p:cNvSpPr>
            <a:spLocks noGrp="1"/>
          </p:cNvSpPr>
          <p:nvPr>
            <p:ph type="sldNum" sz="quarter" idx="5"/>
          </p:nvPr>
        </p:nvSpPr>
        <p:spPr/>
        <p:txBody>
          <a:bodyPr/>
          <a:lstStyle/>
          <a:p>
            <a:fld id="{999729AB-B77D-48AE-AA10-D1BD2B4D03EA}" type="slidenum">
              <a:rPr lang="en-US" smtClean="0"/>
              <a:pPr/>
              <a:t>23</a:t>
            </a:fld>
            <a:endParaRPr lang="en-US"/>
          </a:p>
        </p:txBody>
      </p:sp>
    </p:spTree>
    <p:extLst>
      <p:ext uri="{BB962C8B-B14F-4D97-AF65-F5344CB8AC3E}">
        <p14:creationId xmlns:p14="http://schemas.microsoft.com/office/powerpoint/2010/main" val="82985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2</a:t>
            </a:fld>
            <a:endParaRPr lang="en-US"/>
          </a:p>
        </p:txBody>
      </p:sp>
    </p:spTree>
    <p:extLst>
      <p:ext uri="{BB962C8B-B14F-4D97-AF65-F5344CB8AC3E}">
        <p14:creationId xmlns:p14="http://schemas.microsoft.com/office/powerpoint/2010/main" val="2084219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starts as an empty space; and the easiest way is to put those blocks starting at the beginning of the empty space each time.]</a:t>
            </a:r>
          </a:p>
        </p:txBody>
      </p:sp>
      <p:sp>
        <p:nvSpPr>
          <p:cNvPr id="4" name="Slide Number Placeholder 3"/>
          <p:cNvSpPr>
            <a:spLocks noGrp="1"/>
          </p:cNvSpPr>
          <p:nvPr>
            <p:ph type="sldNum" sz="quarter" idx="5"/>
          </p:nvPr>
        </p:nvSpPr>
        <p:spPr/>
        <p:txBody>
          <a:bodyPr/>
          <a:lstStyle/>
          <a:p>
            <a:fld id="{999729AB-B77D-48AE-AA10-D1BD2B4D03EA}" type="slidenum">
              <a:rPr lang="en-US" smtClean="0"/>
              <a:pPr/>
              <a:t>25</a:t>
            </a:fld>
            <a:endParaRPr lang="en-US"/>
          </a:p>
        </p:txBody>
      </p:sp>
    </p:spTree>
    <p:extLst>
      <p:ext uri="{BB962C8B-B14F-4D97-AF65-F5344CB8AC3E}">
        <p14:creationId xmlns:p14="http://schemas.microsoft.com/office/powerpoint/2010/main" val="40293047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much more complex sequence of used and free blocks, of varying sizes, without any real pattern to the free spaces. when we allocate a new block, it has to start at the beginning of the list and search for a free space of the appropriate size.]</a:t>
            </a:r>
          </a:p>
        </p:txBody>
      </p:sp>
      <p:sp>
        <p:nvSpPr>
          <p:cNvPr id="4" name="Slide Number Placeholder 3"/>
          <p:cNvSpPr>
            <a:spLocks noGrp="1"/>
          </p:cNvSpPr>
          <p:nvPr>
            <p:ph type="sldNum" sz="quarter" idx="5"/>
          </p:nvPr>
        </p:nvSpPr>
        <p:spPr/>
        <p:txBody>
          <a:bodyPr/>
          <a:lstStyle/>
          <a:p>
            <a:fld id="{999729AB-B77D-48AE-AA10-D1BD2B4D03EA}" type="slidenum">
              <a:rPr lang="en-US" smtClean="0"/>
              <a:pPr/>
              <a:t>26</a:t>
            </a:fld>
            <a:endParaRPr lang="en-US"/>
          </a:p>
        </p:txBody>
      </p:sp>
    </p:spTree>
    <p:extLst>
      <p:ext uri="{BB962C8B-B14F-4D97-AF65-F5344CB8AC3E}">
        <p14:creationId xmlns:p14="http://schemas.microsoft.com/office/powerpoint/2010/main" val="3581719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mostly-empty space, where the used blocks are mostly smooshed to the left side, but those blocks have a lot of unused gaps between them.]</a:t>
            </a:r>
          </a:p>
        </p:txBody>
      </p:sp>
      <p:sp>
        <p:nvSpPr>
          <p:cNvPr id="4" name="Slide Number Placeholder 3"/>
          <p:cNvSpPr>
            <a:spLocks noGrp="1"/>
          </p:cNvSpPr>
          <p:nvPr>
            <p:ph type="sldNum" sz="quarter" idx="5"/>
          </p:nvPr>
        </p:nvSpPr>
        <p:spPr/>
        <p:txBody>
          <a:bodyPr/>
          <a:lstStyle/>
          <a:p>
            <a:fld id="{999729AB-B77D-48AE-AA10-D1BD2B4D03EA}" type="slidenum">
              <a:rPr lang="en-US" smtClean="0"/>
              <a:pPr/>
              <a:t>27</a:t>
            </a:fld>
            <a:endParaRPr lang="en-US"/>
          </a:p>
        </p:txBody>
      </p:sp>
    </p:spTree>
    <p:extLst>
      <p:ext uri="{BB962C8B-B14F-4D97-AF65-F5344CB8AC3E}">
        <p14:creationId xmlns:p14="http://schemas.microsoft.com/office/powerpoint/2010/main" val="3000442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somewhat similar to the last slide, but the gaps between the blocks are bigger.]</a:t>
            </a:r>
          </a:p>
        </p:txBody>
      </p:sp>
      <p:sp>
        <p:nvSpPr>
          <p:cNvPr id="4" name="Slide Number Placeholder 3"/>
          <p:cNvSpPr>
            <a:spLocks noGrp="1"/>
          </p:cNvSpPr>
          <p:nvPr>
            <p:ph type="sldNum" sz="quarter" idx="5"/>
          </p:nvPr>
        </p:nvSpPr>
        <p:spPr/>
        <p:txBody>
          <a:bodyPr/>
          <a:lstStyle/>
          <a:p>
            <a:fld id="{999729AB-B77D-48AE-AA10-D1BD2B4D03EA}" type="slidenum">
              <a:rPr lang="en-US" smtClean="0"/>
              <a:pPr/>
              <a:t>28</a:t>
            </a:fld>
            <a:endParaRPr lang="en-US"/>
          </a:p>
        </p:txBody>
      </p:sp>
    </p:spTree>
    <p:extLst>
      <p:ext uri="{BB962C8B-B14F-4D97-AF65-F5344CB8AC3E}">
        <p14:creationId xmlns:p14="http://schemas.microsoft.com/office/powerpoint/2010/main" val="3517903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swiss-cheese heap with used and free blocks of varying sizes. we want to allocate a small block. first-fit would put it in the first free space it finds. next-fit would put it in the first free space after the most-recently-allocated block. best-fit tries to slot it into the smallest free space possible. worst-fit puts it in the BIGGEST free space possible.]</a:t>
            </a:r>
          </a:p>
        </p:txBody>
      </p:sp>
      <p:sp>
        <p:nvSpPr>
          <p:cNvPr id="4" name="Slide Number Placeholder 3"/>
          <p:cNvSpPr>
            <a:spLocks noGrp="1"/>
          </p:cNvSpPr>
          <p:nvPr>
            <p:ph type="sldNum" sz="quarter" idx="5"/>
          </p:nvPr>
        </p:nvSpPr>
        <p:spPr/>
        <p:txBody>
          <a:bodyPr/>
          <a:lstStyle/>
          <a:p>
            <a:fld id="{999729AB-B77D-48AE-AA10-D1BD2B4D03EA}" type="slidenum">
              <a:rPr lang="en-US" smtClean="0"/>
              <a:pPr/>
              <a:t>29</a:t>
            </a:fld>
            <a:endParaRPr lang="en-US"/>
          </a:p>
        </p:txBody>
      </p:sp>
    </p:spTree>
    <p:extLst>
      <p:ext uri="{BB962C8B-B14F-4D97-AF65-F5344CB8AC3E}">
        <p14:creationId xmlns:p14="http://schemas.microsoft.com/office/powerpoint/2010/main" val="14114207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best-fit is similar to first-fit, but the holes are even smaller and more useless. worst-fit kind of spreads the data out evenly across the heap, with big "globs" of used blocks and then free blocks between them.]</a:t>
            </a:r>
          </a:p>
          <a:p>
            <a:endParaRPr lang="en-US" dirty="0"/>
          </a:p>
          <a:p>
            <a:r>
              <a:rPr lang="en-US" dirty="0"/>
              <a:t>- best-fit</a:t>
            </a:r>
            <a:r>
              <a:rPr lang="en-US" baseline="0" dirty="0"/>
              <a:t> </a:t>
            </a:r>
            <a:r>
              <a:rPr lang="en-US" i="1" baseline="0" dirty="0"/>
              <a:t>can</a:t>
            </a:r>
            <a:r>
              <a:rPr lang="en-US" i="0" baseline="0" dirty="0"/>
              <a:t> stop early by finding an exactly-sized hole for the desired block, but worst-fit HAS to look at all the free blocks.</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30</a:t>
            </a:fld>
            <a:endParaRPr lang="en-US"/>
          </a:p>
        </p:txBody>
      </p:sp>
    </p:spTree>
    <p:extLst>
      <p:ext uri="{BB962C8B-B14F-4D97-AF65-F5344CB8AC3E}">
        <p14:creationId xmlns:p14="http://schemas.microsoft.com/office/powerpoint/2010/main" val="1613378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the standard library in C is &lt;</a:t>
            </a:r>
            <a:r>
              <a:rPr lang="en-US" dirty="0" err="1"/>
              <a:t>stdio.h</a:t>
            </a:r>
            <a:r>
              <a:rPr lang="en-US" dirty="0"/>
              <a:t>&gt;, &lt;</a:t>
            </a:r>
            <a:r>
              <a:rPr lang="en-US" dirty="0" err="1"/>
              <a:t>string.h</a:t>
            </a:r>
            <a:r>
              <a:rPr lang="en-US" dirty="0"/>
              <a:t>&gt; etc. all the &lt;angle </a:t>
            </a:r>
            <a:r>
              <a:rPr lang="en-US" dirty="0" err="1"/>
              <a:t>bracket.h</a:t>
            </a:r>
            <a:r>
              <a:rPr lang="en-US" dirty="0"/>
              <a:t>&gt; things that you #include.</a:t>
            </a:r>
          </a:p>
          <a:p>
            <a:pPr marL="528066" lvl="1" indent="-171450">
              <a:buFontTx/>
              <a:buChar char="-"/>
            </a:pPr>
            <a:r>
              <a:rPr lang="en-US" dirty="0"/>
              <a:t>the standard library in Java is all the packages that start with java, like </a:t>
            </a:r>
            <a:r>
              <a:rPr lang="en-US" dirty="0" err="1"/>
              <a:t>java.io</a:t>
            </a:r>
            <a:r>
              <a:rPr lang="en-US" dirty="0"/>
              <a:t>, </a:t>
            </a:r>
            <a:r>
              <a:rPr lang="en-US" dirty="0" err="1"/>
              <a:t>java.collections</a:t>
            </a:r>
            <a:r>
              <a:rPr lang="en-US" dirty="0"/>
              <a:t>, </a:t>
            </a:r>
            <a:r>
              <a:rPr lang="en-US" dirty="0" err="1"/>
              <a:t>java.util</a:t>
            </a:r>
            <a:r>
              <a:rPr lang="en-US" dirty="0"/>
              <a:t> etc.</a:t>
            </a:r>
          </a:p>
          <a:p>
            <a:pPr marL="171450" lvl="0" indent="-171450">
              <a:buFontTx/>
              <a:buChar char="-"/>
            </a:pPr>
            <a:r>
              <a:rPr lang="en-US" dirty="0"/>
              <a:t>the runtime library in C </a:t>
            </a:r>
            <a:r>
              <a:rPr lang="en-US" i="0" dirty="0"/>
              <a:t>e.g. creates stdin/</a:t>
            </a:r>
            <a:r>
              <a:rPr lang="en-US" i="0" dirty="0" err="1"/>
              <a:t>stdout</a:t>
            </a:r>
            <a:r>
              <a:rPr lang="en-US" i="0" dirty="0"/>
              <a:t>/stderr at startup, initializes the heap allocator, sets up default signal handlers, and so on.</a:t>
            </a:r>
          </a:p>
          <a:p>
            <a:pPr marL="528066" lvl="1" indent="-171450">
              <a:buFontTx/>
              <a:buChar char="-"/>
            </a:pPr>
            <a:r>
              <a:rPr lang="en-US" dirty="0"/>
              <a:t>Java doesn’t really have a runtime </a:t>
            </a:r>
            <a:r>
              <a:rPr lang="en-US" i="1" dirty="0"/>
              <a:t>library</a:t>
            </a:r>
            <a:r>
              <a:rPr lang="en-US" i="0" dirty="0"/>
              <a:t> so much as it has an entire runtime </a:t>
            </a:r>
            <a:r>
              <a:rPr lang="en-US" i="1" dirty="0"/>
              <a:t>program, </a:t>
            </a:r>
            <a:r>
              <a:rPr lang="en-US" i="0" dirty="0"/>
              <a:t>the Java virtual machine (JVM).</a:t>
            </a:r>
          </a:p>
          <a:p>
            <a:pPr marL="171450" lvl="0" indent="-171450">
              <a:buFontTx/>
              <a:buChar char="-"/>
            </a:pPr>
            <a:r>
              <a:rPr lang="en-US" i="0" dirty="0"/>
              <a:t>we’ll get to all this stuff in detail eventually, but crossing that line between “user mode” and “kernel mode” is </a:t>
            </a:r>
            <a:r>
              <a:rPr lang="en-US" i="1" dirty="0" err="1"/>
              <a:t>kinda</a:t>
            </a:r>
            <a:r>
              <a:rPr lang="en-US" i="1" dirty="0"/>
              <a:t> </a:t>
            </a:r>
            <a:r>
              <a:rPr lang="en-US" i="1" dirty="0" err="1"/>
              <a:t>sorta</a:t>
            </a:r>
            <a:r>
              <a:rPr lang="en-US" i="1" dirty="0"/>
              <a:t> extremely slow</a:t>
            </a:r>
            <a:r>
              <a:rPr lang="en-US" i="0" dirty="0"/>
              <a:t> and therefore something that we should do as infrequently as possible.</a:t>
            </a:r>
          </a:p>
        </p:txBody>
      </p:sp>
      <p:sp>
        <p:nvSpPr>
          <p:cNvPr id="4" name="Slide Number Placeholder 3"/>
          <p:cNvSpPr>
            <a:spLocks noGrp="1"/>
          </p:cNvSpPr>
          <p:nvPr>
            <p:ph type="sldNum" sz="quarter" idx="5"/>
          </p:nvPr>
        </p:nvSpPr>
        <p:spPr/>
        <p:txBody>
          <a:bodyPr/>
          <a:lstStyle/>
          <a:p>
            <a:fld id="{999729AB-B77D-48AE-AA10-D1BD2B4D03EA}" type="slidenum">
              <a:rPr lang="en-US" smtClean="0"/>
              <a:pPr/>
              <a:t>4</a:t>
            </a:fld>
            <a:endParaRPr lang="en-US"/>
          </a:p>
        </p:txBody>
      </p:sp>
    </p:spTree>
    <p:extLst>
      <p:ext uri="{BB962C8B-B14F-4D97-AF65-F5344CB8AC3E}">
        <p14:creationId xmlns:p14="http://schemas.microsoft.com/office/powerpoint/2010/main" val="1371047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IS JUST A JOKE OKAY</a:t>
            </a:r>
          </a:p>
        </p:txBody>
      </p:sp>
      <p:sp>
        <p:nvSpPr>
          <p:cNvPr id="4" name="Slide Number Placeholder 3"/>
          <p:cNvSpPr>
            <a:spLocks noGrp="1"/>
          </p:cNvSpPr>
          <p:nvPr>
            <p:ph type="sldNum" sz="quarter" idx="5"/>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2316016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long empty rectangle. malloc puts smaller rectangles into it, left-to-right. free removes a couple of the rectangles in the middle, leaving a hole. but when we want to allocate a new thing, the new thing is bigger than the hole…]</a:t>
            </a:r>
          </a:p>
          <a:p>
            <a:endParaRPr lang="en-US" dirty="0"/>
          </a:p>
          <a:p>
            <a:r>
              <a:rPr lang="en-US" dirty="0"/>
              <a:t>-</a:t>
            </a:r>
            <a:r>
              <a:rPr lang="en-US" baseline="0" dirty="0"/>
              <a:t> unlike a stack, parts of the heap can become "free" in the middle, instead of only at the end</a:t>
            </a:r>
          </a:p>
          <a:p>
            <a:r>
              <a:rPr lang="en-US" baseline="0" dirty="0"/>
              <a:t>- I mean</a:t>
            </a:r>
            <a:r>
              <a:rPr lang="mr-IN" baseline="0" dirty="0"/>
              <a:t>…</a:t>
            </a:r>
            <a:r>
              <a:rPr lang="en-US" baseline="0" dirty="0"/>
              <a:t> we could make the heap </a:t>
            </a:r>
            <a:r>
              <a:rPr lang="en-US" i="1" baseline="0" dirty="0"/>
              <a:t>bigger</a:t>
            </a:r>
            <a:r>
              <a:rPr lang="en-US" i="0" baseline="0" dirty="0"/>
              <a:t> in this case, but that seems suboptimal somehow.</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1970608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fragmentation looks like used space, free space, used space, free space, etc. this is bad because the free space is scattered around in small pieces. what's better is when all the free space is in one place.]</a:t>
            </a:r>
          </a:p>
        </p:txBody>
      </p:sp>
      <p:sp>
        <p:nvSpPr>
          <p:cNvPr id="4" name="Slide Number Placeholder 3"/>
          <p:cNvSpPr>
            <a:spLocks noGrp="1"/>
          </p:cNvSpPr>
          <p:nvPr>
            <p:ph type="sldNum" sz="quarter" idx="5"/>
          </p:nvPr>
        </p:nvSpPr>
        <p:spPr/>
        <p:txBody>
          <a:bodyPr/>
          <a:lstStyle/>
          <a:p>
            <a:fld id="{999729AB-B77D-48AE-AA10-D1BD2B4D03EA}" type="slidenum">
              <a:rPr lang="en-US" smtClean="0"/>
              <a:pPr/>
              <a:t>8</a:t>
            </a:fld>
            <a:endParaRPr lang="en-US"/>
          </a:p>
        </p:txBody>
      </p:sp>
    </p:spTree>
    <p:extLst>
      <p:ext uri="{BB962C8B-B14F-4D97-AF65-F5344CB8AC3E}">
        <p14:creationId xmlns:p14="http://schemas.microsoft.com/office/powerpoint/2010/main" val="3006188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713232" rtl="0" eaLnBrk="1" fontAlgn="auto" latinLnBrk="0" hangingPunct="1">
              <a:lnSpc>
                <a:spcPct val="100000"/>
              </a:lnSpc>
              <a:spcBef>
                <a:spcPts val="0"/>
              </a:spcBef>
              <a:spcAft>
                <a:spcPts val="0"/>
              </a:spcAft>
              <a:buClrTx/>
              <a:buSzTx/>
              <a:buFontTx/>
              <a:buNone/>
              <a:tabLst/>
              <a:defRPr/>
            </a:pPr>
            <a:r>
              <a:rPr lang="en-US" sz="1800" dirty="0"/>
              <a:t>[diagram: a small child in a winter coat having a temper tantrum]</a:t>
            </a:r>
          </a:p>
          <a:p>
            <a:pPr marL="0" marR="0" lvl="2" indent="0" algn="l" defTabSz="713232" rtl="0" eaLnBrk="1" fontAlgn="auto" latinLnBrk="0" hangingPunct="1">
              <a:lnSpc>
                <a:spcPct val="100000"/>
              </a:lnSpc>
              <a:spcBef>
                <a:spcPts val="0"/>
              </a:spcBef>
              <a:spcAft>
                <a:spcPts val="0"/>
              </a:spcAft>
              <a:buClrTx/>
              <a:buSzTx/>
              <a:buFontTx/>
              <a:buNone/>
              <a:tabLst/>
              <a:defRPr/>
            </a:pPr>
            <a:endParaRPr lang="en-US" sz="1800" dirty="0"/>
          </a:p>
          <a:p>
            <a:pPr marL="0" marR="0" lvl="2" indent="0" algn="l" defTabSz="713232" rtl="0" eaLnBrk="1" fontAlgn="auto" latinLnBrk="0" hangingPunct="1">
              <a:lnSpc>
                <a:spcPct val="100000"/>
              </a:lnSpc>
              <a:spcBef>
                <a:spcPts val="0"/>
              </a:spcBef>
              <a:spcAft>
                <a:spcPts val="0"/>
              </a:spcAft>
              <a:buClrTx/>
              <a:buSzTx/>
              <a:buFontTx/>
              <a:buNone/>
              <a:tabLst/>
              <a:defRPr/>
            </a:pPr>
            <a:r>
              <a:rPr lang="en-US" sz="1800" dirty="0"/>
              <a:t>- NP-hard means it's, uh, really hard</a:t>
            </a:r>
          </a:p>
          <a:p>
            <a:pPr marL="0" marR="0" lvl="2" indent="0" algn="l" defTabSz="713232" rtl="0" eaLnBrk="1" fontAlgn="auto" latinLnBrk="0" hangingPunct="1">
              <a:lnSpc>
                <a:spcPct val="100000"/>
              </a:lnSpc>
              <a:spcBef>
                <a:spcPts val="0"/>
              </a:spcBef>
              <a:spcAft>
                <a:spcPts val="0"/>
              </a:spcAft>
              <a:buClrTx/>
              <a:buSzTx/>
              <a:buFontTx/>
              <a:buNone/>
              <a:tabLst/>
              <a:defRPr/>
            </a:pPr>
            <a:r>
              <a:rPr lang="en-US" sz="1800" dirty="0"/>
              <a:t>- not</a:t>
            </a:r>
            <a:r>
              <a:rPr lang="en-US" sz="1800" baseline="0" dirty="0"/>
              <a:t> knowing the future makes a hard problem </a:t>
            </a:r>
            <a:r>
              <a:rPr lang="en-US" sz="1800" dirty="0"/>
              <a:t>even harder</a:t>
            </a:r>
          </a:p>
        </p:txBody>
      </p:sp>
      <p:sp>
        <p:nvSpPr>
          <p:cNvPr id="4" name="Slide Number Placeholder 3"/>
          <p:cNvSpPr>
            <a:spLocks noGrp="1"/>
          </p:cNvSpPr>
          <p:nvPr>
            <p:ph type="sldNum" sz="quarter" idx="10"/>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312375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god</a:t>
            </a:r>
            <a:r>
              <a:rPr lang="en-US" baseline="0" dirty="0"/>
              <a:t> I need to take my own advice</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755501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12</a:t>
            </a:fld>
            <a:endParaRPr lang="en-US"/>
          </a:p>
        </p:txBody>
      </p:sp>
    </p:spTree>
    <p:extLst>
      <p:ext uri="{BB962C8B-B14F-4D97-AF65-F5344CB8AC3E}">
        <p14:creationId xmlns:p14="http://schemas.microsoft.com/office/powerpoint/2010/main" val="47201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cs-CZ"/>
              <a:t>CS449</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cs-CZ"/>
              <a:t>CS449</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CS449</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9297631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848600" cy="1225021"/>
          </a:xfrm>
        </p:spPr>
        <p:txBody>
          <a:bodyPr/>
          <a:lstStyle/>
          <a:p>
            <a:r>
              <a:rPr lang="en-US" dirty="0"/>
              <a:t>Memory Allocation</a:t>
            </a:r>
            <a:endParaRPr lang="en-US" sz="2400" dirty="0"/>
          </a:p>
        </p:txBody>
      </p:sp>
      <p:sp>
        <p:nvSpPr>
          <p:cNvPr id="3" name="Subtitle 2"/>
          <p:cNvSpPr>
            <a:spLocks noGrp="1"/>
          </p:cNvSpPr>
          <p:nvPr>
            <p:ph type="subTitle" idx="1"/>
          </p:nvPr>
        </p:nvSpPr>
        <p:spPr/>
        <p:txBody>
          <a:bodyPr/>
          <a:lstStyle/>
          <a:p>
            <a:r>
              <a:rPr lang="en-US" dirty="0"/>
              <a:t>CS 0449</a:t>
            </a:r>
          </a:p>
          <a:p>
            <a:r>
              <a:rPr lang="en-US" dirty="0"/>
              <a:t>Jarrett Billingsley</a:t>
            </a:r>
          </a:p>
        </p:txBody>
      </p:sp>
    </p:spTree>
    <p:extLst>
      <p:ext uri="{BB962C8B-B14F-4D97-AF65-F5344CB8AC3E}">
        <p14:creationId xmlns:p14="http://schemas.microsoft.com/office/powerpoint/2010/main" val="36120865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yet...</a:t>
            </a:r>
          </a:p>
        </p:txBody>
      </p:sp>
      <p:sp>
        <p:nvSpPr>
          <p:cNvPr id="3" name="Content Placeholder 2"/>
          <p:cNvSpPr>
            <a:spLocks noGrp="1"/>
          </p:cNvSpPr>
          <p:nvPr>
            <p:ph idx="1"/>
          </p:nvPr>
        </p:nvSpPr>
        <p:spPr/>
        <p:txBody>
          <a:bodyPr/>
          <a:lstStyle/>
          <a:p>
            <a:r>
              <a:rPr lang="en-US" dirty="0"/>
              <a:t>life is about making things that aren't perfect, but are </a:t>
            </a:r>
            <a:r>
              <a:rPr lang="en-US" b="1" dirty="0"/>
              <a:t>good enough.</a:t>
            </a:r>
          </a:p>
          <a:p>
            <a:r>
              <a:rPr lang="en-US" dirty="0"/>
              <a:t>so let's lay out the boundaries of the problem at hand:</a:t>
            </a:r>
          </a:p>
          <a:p>
            <a:pPr lvl="1"/>
            <a:r>
              <a:rPr lang="en-US" dirty="0"/>
              <a:t>when you free memory between two blocks, </a:t>
            </a:r>
            <a:r>
              <a:rPr lang="en-US" b="1" dirty="0"/>
              <a:t>it leaves a hole.</a:t>
            </a:r>
          </a:p>
          <a:p>
            <a:pPr lvl="1"/>
            <a:r>
              <a:rPr lang="en-US" b="1" dirty="0"/>
              <a:t>holes are bad. </a:t>
            </a:r>
            <a:r>
              <a:rPr lang="en-US" dirty="0"/>
              <a:t>(we don't want a swiss cheese heap)</a:t>
            </a:r>
          </a:p>
          <a:p>
            <a:pPr lvl="1"/>
            <a:r>
              <a:rPr lang="en-US" dirty="0"/>
              <a:t>we can </a:t>
            </a:r>
            <a:r>
              <a:rPr lang="en-US" b="1" dirty="0"/>
              <a:t>ask the OS </a:t>
            </a:r>
            <a:r>
              <a:rPr lang="en-US" dirty="0"/>
              <a:t>for more space if absolutely needed...</a:t>
            </a:r>
          </a:p>
          <a:p>
            <a:pPr lvl="2"/>
            <a:r>
              <a:rPr lang="en-US" dirty="0"/>
              <a:t>...but memory space </a:t>
            </a:r>
            <a:r>
              <a:rPr lang="en-US" b="1" dirty="0"/>
              <a:t>is not infinite!</a:t>
            </a:r>
          </a:p>
          <a:p>
            <a:pPr lvl="1"/>
            <a:r>
              <a:rPr lang="en-US" dirty="0"/>
              <a:t>also, we </a:t>
            </a:r>
            <a:r>
              <a:rPr lang="en-US" b="1" dirty="0"/>
              <a:t>cannot </a:t>
            </a:r>
            <a:r>
              <a:rPr lang="en-US" dirty="0"/>
              <a:t>move </a:t>
            </a:r>
            <a:r>
              <a:rPr lang="en-US" b="1" dirty="0"/>
              <a:t>used</a:t>
            </a:r>
            <a:r>
              <a:rPr lang="en-US" dirty="0"/>
              <a:t> blocks around on the heap. (there are good reasons for this that we’ll talk about next time)</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10</a:t>
            </a:fld>
            <a:endParaRPr lang="en-US"/>
          </a:p>
        </p:txBody>
      </p:sp>
    </p:spTree>
    <p:extLst>
      <p:ext uri="{BB962C8B-B14F-4D97-AF65-F5344CB8AC3E}">
        <p14:creationId xmlns:p14="http://schemas.microsoft.com/office/powerpoint/2010/main" val="410827614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memory allocator's job</a:t>
            </a:r>
          </a:p>
        </p:txBody>
      </p:sp>
      <p:sp>
        <p:nvSpPr>
          <p:cNvPr id="3" name="Content Placeholder 2"/>
          <p:cNvSpPr>
            <a:spLocks noGrp="1"/>
          </p:cNvSpPr>
          <p:nvPr>
            <p:ph idx="1"/>
          </p:nvPr>
        </p:nvSpPr>
        <p:spPr/>
        <p:txBody>
          <a:bodyPr/>
          <a:lstStyle/>
          <a:p>
            <a:pPr marL="457200" indent="-457200">
              <a:buFont typeface="+mj-lt"/>
              <a:buAutoNum type="arabicPeriod"/>
            </a:pPr>
            <a:r>
              <a:rPr lang="en-US" b="1" dirty="0">
                <a:solidFill>
                  <a:srgbClr val="FF0000"/>
                </a:solidFill>
              </a:rPr>
              <a:t>keep track</a:t>
            </a:r>
            <a:r>
              <a:rPr lang="en-US" dirty="0">
                <a:solidFill>
                  <a:srgbClr val="FF0000"/>
                </a:solidFill>
              </a:rPr>
              <a:t> of what space is being </a:t>
            </a:r>
            <a:r>
              <a:rPr lang="en-US" b="1" dirty="0">
                <a:solidFill>
                  <a:srgbClr val="FF0000"/>
                </a:solidFill>
              </a:rPr>
              <a:t>used</a:t>
            </a:r>
            <a:r>
              <a:rPr lang="en-US" dirty="0">
                <a:solidFill>
                  <a:srgbClr val="FF0000"/>
                </a:solidFill>
              </a:rPr>
              <a:t> and what space </a:t>
            </a:r>
            <a:r>
              <a:rPr lang="en-US" b="1" dirty="0">
                <a:solidFill>
                  <a:srgbClr val="FF0000"/>
                </a:solidFill>
              </a:rPr>
              <a:t>isn't</a:t>
            </a:r>
          </a:p>
          <a:p>
            <a:pPr lvl="1"/>
            <a:r>
              <a:rPr lang="en-US" dirty="0"/>
              <a:t>the memory allocator can have "secret" information that the client program doesn't see.</a:t>
            </a:r>
          </a:p>
          <a:p>
            <a:pPr lvl="1"/>
            <a:r>
              <a:rPr lang="en-US" dirty="0"/>
              <a:t>in C’s case, "used" means </a:t>
            </a:r>
            <a:r>
              <a:rPr lang="en-US" b="1" dirty="0"/>
              <a:t>"the client hasn't freed it yet"</a:t>
            </a:r>
          </a:p>
          <a:p>
            <a:pPr lvl="2"/>
            <a:r>
              <a:rPr lang="en-US" dirty="0"/>
              <a:t>whether the client is </a:t>
            </a:r>
            <a:r>
              <a:rPr lang="en-US" i="1" dirty="0"/>
              <a:t>actually</a:t>
            </a:r>
            <a:r>
              <a:rPr lang="en-US" dirty="0"/>
              <a:t> using it or not is another story</a:t>
            </a:r>
            <a:r>
              <a:rPr lang="mr-IN" dirty="0"/>
              <a:t>…</a:t>
            </a:r>
            <a:r>
              <a:rPr lang="en-US" dirty="0"/>
              <a:t> (remember memory leaks?)</a:t>
            </a:r>
          </a:p>
          <a:p>
            <a:pPr marL="457200" indent="-457200">
              <a:buFont typeface="+mj-lt"/>
              <a:buAutoNum type="arabicPeriod"/>
            </a:pPr>
            <a:r>
              <a:rPr lang="en-US" b="1" dirty="0">
                <a:solidFill>
                  <a:srgbClr val="FF0000"/>
                </a:solidFill>
              </a:rPr>
              <a:t>allocate memory </a:t>
            </a:r>
            <a:r>
              <a:rPr lang="en-US" dirty="0">
                <a:solidFill>
                  <a:srgbClr val="FF0000"/>
                </a:solidFill>
              </a:rPr>
              <a:t>by finding unused (free) spaces</a:t>
            </a:r>
          </a:p>
          <a:p>
            <a:pPr lvl="1"/>
            <a:r>
              <a:rPr lang="en-US" dirty="0"/>
              <a:t>and of course marking that space as used</a:t>
            </a:r>
          </a:p>
          <a:p>
            <a:pPr marL="457200" indent="-457200">
              <a:buFont typeface="+mj-lt"/>
              <a:buAutoNum type="arabicPeriod"/>
            </a:pPr>
            <a:r>
              <a:rPr lang="en-US" b="1" dirty="0">
                <a:solidFill>
                  <a:srgbClr val="FF0000"/>
                </a:solidFill>
              </a:rPr>
              <a:t>deallocate memory</a:t>
            </a:r>
            <a:r>
              <a:rPr lang="en-US" dirty="0">
                <a:solidFill>
                  <a:srgbClr val="FF0000"/>
                </a:solidFill>
              </a:rPr>
              <a:t> by turning a used space into an unused space</a:t>
            </a:r>
          </a:p>
          <a:p>
            <a:pPr lvl="1"/>
            <a:r>
              <a:rPr lang="en-US" dirty="0"/>
              <a:t>so that it can be reused!</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11</a:t>
            </a:fld>
            <a:endParaRPr lang="en-US"/>
          </a:p>
        </p:txBody>
      </p:sp>
    </p:spTree>
    <p:extLst>
      <p:ext uri="{BB962C8B-B14F-4D97-AF65-F5344CB8AC3E}">
        <p14:creationId xmlns:p14="http://schemas.microsoft.com/office/powerpoint/2010/main" val="42948744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Bitmaps</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12</a:t>
            </a:fld>
            <a:endParaRPr lang="en-US"/>
          </a:p>
        </p:txBody>
      </p:sp>
    </p:spTree>
    <p:extLst>
      <p:ext uri="{BB962C8B-B14F-4D97-AF65-F5344CB8AC3E}">
        <p14:creationId xmlns:p14="http://schemas.microsoft.com/office/powerpoint/2010/main" val="16445620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Movie time</a:t>
            </a:r>
          </a:p>
        </p:txBody>
      </p:sp>
      <p:sp>
        <p:nvSpPr>
          <p:cNvPr id="3" name="Content Placeholder 2"/>
          <p:cNvSpPr>
            <a:spLocks noGrp="1"/>
          </p:cNvSpPr>
          <p:nvPr>
            <p:ph idx="1"/>
          </p:nvPr>
        </p:nvSpPr>
        <p:spPr>
          <a:xfrm>
            <a:off x="152400" y="495301"/>
            <a:ext cx="5638800" cy="4801659"/>
          </a:xfrm>
        </p:spPr>
        <p:txBody>
          <a:bodyPr/>
          <a:lstStyle/>
          <a:p>
            <a:r>
              <a:rPr lang="en-US" dirty="0"/>
              <a:t>you and your friends are seeing a movie.</a:t>
            </a:r>
          </a:p>
          <a:p>
            <a:r>
              <a:rPr lang="en-US" dirty="0"/>
              <a:t>there are 5 of you.</a:t>
            </a:r>
          </a:p>
          <a:p>
            <a:r>
              <a:rPr lang="en-US" dirty="0"/>
              <a:t>you get to the theater and</a:t>
            </a:r>
            <a:r>
              <a:rPr lang="mr-IN" dirty="0"/>
              <a:t>…</a:t>
            </a:r>
            <a:endParaRPr lang="en-US" dirty="0"/>
          </a:p>
          <a:p>
            <a:pPr lvl="1"/>
            <a:r>
              <a:rPr lang="en-US" dirty="0"/>
              <a:t>how do you tell if a seat is taken?</a:t>
            </a:r>
          </a:p>
          <a:p>
            <a:pPr lvl="1"/>
            <a:r>
              <a:rPr lang="en-US" dirty="0"/>
              <a:t>what are you looking for?</a:t>
            </a:r>
          </a:p>
          <a:p>
            <a:pPr lvl="1"/>
            <a:r>
              <a:rPr lang="en-US" dirty="0"/>
              <a:t>how can you "reserve" a seat?</a:t>
            </a:r>
          </a:p>
          <a:p>
            <a:r>
              <a:rPr lang="en-US" dirty="0"/>
              <a:t>a </a:t>
            </a:r>
            <a:r>
              <a:rPr lang="en-US" b="1" dirty="0"/>
              <a:t>bitmap</a:t>
            </a:r>
            <a:r>
              <a:rPr lang="en-US" dirty="0"/>
              <a:t> is like this.</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13</a:t>
            </a:fld>
            <a:endParaRPr lang="en-US"/>
          </a:p>
        </p:txBody>
      </p:sp>
      <p:pic>
        <p:nvPicPr>
          <p:cNvPr id="1026" name="Picture 2" descr="mage result for seats row thea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3533" y="571500"/>
            <a:ext cx="3276600" cy="2237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55523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Keeping track</a:t>
            </a:r>
          </a:p>
        </p:txBody>
      </p:sp>
      <p:sp>
        <p:nvSpPr>
          <p:cNvPr id="3" name="Content Placeholder 2"/>
          <p:cNvSpPr>
            <a:spLocks noGrp="1"/>
          </p:cNvSpPr>
          <p:nvPr>
            <p:ph idx="1"/>
          </p:nvPr>
        </p:nvSpPr>
        <p:spPr/>
        <p:txBody>
          <a:bodyPr/>
          <a:lstStyle/>
          <a:p>
            <a:r>
              <a:rPr lang="en-US" dirty="0"/>
              <a:t>if we divided up the heap into </a:t>
            </a:r>
            <a:r>
              <a:rPr lang="en-US" b="1" dirty="0"/>
              <a:t>uniformly-sized </a:t>
            </a:r>
            <a:r>
              <a:rPr lang="en-US" dirty="0"/>
              <a:t>chunks:</a:t>
            </a:r>
          </a:p>
          <a:p>
            <a:endParaRPr lang="en-US" dirty="0"/>
          </a:p>
          <a:p>
            <a:endParaRPr lang="en-US" dirty="0"/>
          </a:p>
          <a:p>
            <a:endParaRPr lang="en-US" dirty="0"/>
          </a:p>
          <a:p>
            <a:r>
              <a:rPr lang="en-US" dirty="0"/>
              <a:t>what's a simple way to say which are used and which are free?</a:t>
            </a:r>
          </a:p>
          <a:p>
            <a:pPr lvl="1"/>
            <a:r>
              <a:rPr lang="en-US" dirty="0"/>
              <a:t>use a </a:t>
            </a:r>
            <a:r>
              <a:rPr lang="en-US" dirty="0" err="1"/>
              <a:t>boolean</a:t>
            </a:r>
            <a:r>
              <a:rPr lang="en-US" dirty="0"/>
              <a:t> (true/false) </a:t>
            </a:r>
            <a:r>
              <a:rPr lang="en-US" b="1" dirty="0"/>
              <a:t>per chunk!</a:t>
            </a:r>
            <a:endParaRPr lang="en-US" dirty="0"/>
          </a:p>
          <a:p>
            <a:r>
              <a:rPr lang="en-US" dirty="0"/>
              <a:t>we can use one </a:t>
            </a:r>
            <a:r>
              <a:rPr lang="en-US" b="1" dirty="0"/>
              <a:t>bit</a:t>
            </a:r>
            <a:r>
              <a:rPr lang="en-US" dirty="0"/>
              <a:t> for each, and pack all those bits into one int</a:t>
            </a:r>
          </a:p>
          <a:p>
            <a:pPr lvl="1"/>
            <a:r>
              <a:rPr lang="en-US" b="1" dirty="0">
                <a:latin typeface="Consolas" panose="020B0609020204030204" pitchFamily="49" charset="0"/>
                <a:cs typeface="Consolas" panose="020B0609020204030204" pitchFamily="49" charset="0"/>
              </a:rPr>
              <a:t>11011100 01101111</a:t>
            </a:r>
            <a:r>
              <a:rPr lang="en-US" b="1" baseline="-25000" dirty="0">
                <a:latin typeface="Consolas" panose="020B0609020204030204" pitchFamily="49" charset="0"/>
                <a:cs typeface="Consolas" panose="020B0609020204030204" pitchFamily="49" charset="0"/>
              </a:rPr>
              <a:t>2</a:t>
            </a:r>
            <a:r>
              <a:rPr lang="en-US" dirty="0"/>
              <a:t> = </a:t>
            </a:r>
            <a:r>
              <a:rPr lang="en-US" b="1" dirty="0">
                <a:latin typeface="Consolas" panose="020B0609020204030204" pitchFamily="49" charset="0"/>
                <a:cs typeface="Consolas" panose="020B0609020204030204" pitchFamily="49" charset="0"/>
              </a:rPr>
              <a:t>0xDC6F</a:t>
            </a:r>
          </a:p>
          <a:p>
            <a:r>
              <a:rPr lang="en-US" dirty="0"/>
              <a:t>this is a </a:t>
            </a:r>
            <a:r>
              <a:rPr lang="en-US" b="1" dirty="0"/>
              <a:t>bitmap.</a:t>
            </a:r>
            <a:endParaRPr lang="en-US" dirty="0"/>
          </a:p>
          <a:p>
            <a:pPr lvl="1"/>
            <a:r>
              <a:rPr lang="en-US" dirty="0"/>
              <a:t>because the </a:t>
            </a:r>
            <a:r>
              <a:rPr lang="en-US" b="1" dirty="0"/>
              <a:t>bits</a:t>
            </a:r>
            <a:r>
              <a:rPr lang="en-US" dirty="0"/>
              <a:t> are a </a:t>
            </a:r>
            <a:r>
              <a:rPr lang="en-US" b="1" dirty="0"/>
              <a:t>map</a:t>
            </a:r>
            <a:r>
              <a:rPr lang="en-US" dirty="0"/>
              <a:t> of the heap.</a:t>
            </a:r>
          </a:p>
          <a:p>
            <a:r>
              <a:rPr lang="en-US" dirty="0"/>
              <a:t>let's say each chunk represents 64 bytes.</a:t>
            </a:r>
          </a:p>
          <a:p>
            <a:pPr lvl="1"/>
            <a:r>
              <a:rPr lang="en-US" dirty="0"/>
              <a:t>64 × 16 chunks = </a:t>
            </a:r>
            <a:r>
              <a:rPr lang="en-US" b="1" dirty="0"/>
              <a:t>1024 bytes </a:t>
            </a:r>
            <a:r>
              <a:rPr lang="en-US" dirty="0"/>
              <a:t>of memory</a:t>
            </a:r>
          </a:p>
          <a:p>
            <a:pPr lvl="1"/>
            <a:r>
              <a:rPr lang="en-US" dirty="0"/>
              <a:t>but the bitmap to represent it is only </a:t>
            </a:r>
            <a:r>
              <a:rPr lang="en-US" b="1" dirty="0"/>
              <a:t>2 bytes</a:t>
            </a:r>
          </a:p>
          <a:p>
            <a:r>
              <a:rPr lang="en-US" dirty="0"/>
              <a:t>we have to store the bitmap elsewhere, but whatever.</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958846043"/>
              </p:ext>
            </p:extLst>
          </p:nvPr>
        </p:nvGraphicFramePr>
        <p:xfrm>
          <a:off x="228598" y="952500"/>
          <a:ext cx="8686804" cy="562590"/>
        </p:xfrm>
        <a:graphic>
          <a:graphicData uri="http://schemas.openxmlformats.org/drawingml/2006/table">
            <a:tbl>
              <a:tblPr bandRow="1">
                <a:tableStyleId>{5C22544A-7EE6-4342-B048-85BDC9FD1C3A}</a:tableStyleId>
              </a:tblPr>
              <a:tblGrid>
                <a:gridCol w="542926">
                  <a:extLst>
                    <a:ext uri="{9D8B030D-6E8A-4147-A177-3AD203B41FA5}">
                      <a16:colId xmlns:a16="http://schemas.microsoft.com/office/drawing/2014/main" val="1384112074"/>
                    </a:ext>
                  </a:extLst>
                </a:gridCol>
                <a:gridCol w="542926">
                  <a:extLst>
                    <a:ext uri="{9D8B030D-6E8A-4147-A177-3AD203B41FA5}">
                      <a16:colId xmlns:a16="http://schemas.microsoft.com/office/drawing/2014/main" val="3331961388"/>
                    </a:ext>
                  </a:extLst>
                </a:gridCol>
                <a:gridCol w="542925">
                  <a:extLst>
                    <a:ext uri="{9D8B030D-6E8A-4147-A177-3AD203B41FA5}">
                      <a16:colId xmlns:a16="http://schemas.microsoft.com/office/drawing/2014/main" val="2777906078"/>
                    </a:ext>
                  </a:extLst>
                </a:gridCol>
                <a:gridCol w="542925">
                  <a:extLst>
                    <a:ext uri="{9D8B030D-6E8A-4147-A177-3AD203B41FA5}">
                      <a16:colId xmlns:a16="http://schemas.microsoft.com/office/drawing/2014/main" val="3725912998"/>
                    </a:ext>
                  </a:extLst>
                </a:gridCol>
                <a:gridCol w="542925">
                  <a:extLst>
                    <a:ext uri="{9D8B030D-6E8A-4147-A177-3AD203B41FA5}">
                      <a16:colId xmlns:a16="http://schemas.microsoft.com/office/drawing/2014/main" val="2753798501"/>
                    </a:ext>
                  </a:extLst>
                </a:gridCol>
                <a:gridCol w="542925">
                  <a:extLst>
                    <a:ext uri="{9D8B030D-6E8A-4147-A177-3AD203B41FA5}">
                      <a16:colId xmlns:a16="http://schemas.microsoft.com/office/drawing/2014/main" val="686630993"/>
                    </a:ext>
                  </a:extLst>
                </a:gridCol>
                <a:gridCol w="542925">
                  <a:extLst>
                    <a:ext uri="{9D8B030D-6E8A-4147-A177-3AD203B41FA5}">
                      <a16:colId xmlns:a16="http://schemas.microsoft.com/office/drawing/2014/main" val="3471634480"/>
                    </a:ext>
                  </a:extLst>
                </a:gridCol>
                <a:gridCol w="542925">
                  <a:extLst>
                    <a:ext uri="{9D8B030D-6E8A-4147-A177-3AD203B41FA5}">
                      <a16:colId xmlns:a16="http://schemas.microsoft.com/office/drawing/2014/main" val="555463958"/>
                    </a:ext>
                  </a:extLst>
                </a:gridCol>
                <a:gridCol w="542925">
                  <a:extLst>
                    <a:ext uri="{9D8B030D-6E8A-4147-A177-3AD203B41FA5}">
                      <a16:colId xmlns:a16="http://schemas.microsoft.com/office/drawing/2014/main" val="113298270"/>
                    </a:ext>
                  </a:extLst>
                </a:gridCol>
                <a:gridCol w="542926">
                  <a:extLst>
                    <a:ext uri="{9D8B030D-6E8A-4147-A177-3AD203B41FA5}">
                      <a16:colId xmlns:a16="http://schemas.microsoft.com/office/drawing/2014/main" val="2897741788"/>
                    </a:ext>
                  </a:extLst>
                </a:gridCol>
                <a:gridCol w="542926">
                  <a:extLst>
                    <a:ext uri="{9D8B030D-6E8A-4147-A177-3AD203B41FA5}">
                      <a16:colId xmlns:a16="http://schemas.microsoft.com/office/drawing/2014/main" val="456732486"/>
                    </a:ext>
                  </a:extLst>
                </a:gridCol>
                <a:gridCol w="542925">
                  <a:extLst>
                    <a:ext uri="{9D8B030D-6E8A-4147-A177-3AD203B41FA5}">
                      <a16:colId xmlns:a16="http://schemas.microsoft.com/office/drawing/2014/main" val="1470698338"/>
                    </a:ext>
                  </a:extLst>
                </a:gridCol>
                <a:gridCol w="542925">
                  <a:extLst>
                    <a:ext uri="{9D8B030D-6E8A-4147-A177-3AD203B41FA5}">
                      <a16:colId xmlns:a16="http://schemas.microsoft.com/office/drawing/2014/main" val="2129920525"/>
                    </a:ext>
                  </a:extLst>
                </a:gridCol>
                <a:gridCol w="542925">
                  <a:extLst>
                    <a:ext uri="{9D8B030D-6E8A-4147-A177-3AD203B41FA5}">
                      <a16:colId xmlns:a16="http://schemas.microsoft.com/office/drawing/2014/main" val="3434276878"/>
                    </a:ext>
                  </a:extLst>
                </a:gridCol>
                <a:gridCol w="542925">
                  <a:extLst>
                    <a:ext uri="{9D8B030D-6E8A-4147-A177-3AD203B41FA5}">
                      <a16:colId xmlns:a16="http://schemas.microsoft.com/office/drawing/2014/main" val="3143174102"/>
                    </a:ext>
                  </a:extLst>
                </a:gridCol>
                <a:gridCol w="542925">
                  <a:extLst>
                    <a:ext uri="{9D8B030D-6E8A-4147-A177-3AD203B41FA5}">
                      <a16:colId xmlns:a16="http://schemas.microsoft.com/office/drawing/2014/main" val="1482084563"/>
                    </a:ext>
                  </a:extLst>
                </a:gridCol>
              </a:tblGrid>
              <a:tr h="56259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extLst>
                  <a:ext uri="{0D108BD9-81ED-4DB2-BD59-A6C34878D82A}">
                    <a16:rowId xmlns:a16="http://schemas.microsoft.com/office/drawing/2014/main" val="20399204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905722569"/>
              </p:ext>
            </p:extLst>
          </p:nvPr>
        </p:nvGraphicFramePr>
        <p:xfrm>
          <a:off x="228599" y="1485900"/>
          <a:ext cx="8686804" cy="410189"/>
        </p:xfrm>
        <a:graphic>
          <a:graphicData uri="http://schemas.openxmlformats.org/drawingml/2006/table">
            <a:tbl>
              <a:tblPr bandRow="1">
                <a:tableStyleId>{2D5ABB26-0587-4C30-8999-92F81FD0307C}</a:tableStyleId>
              </a:tblPr>
              <a:tblGrid>
                <a:gridCol w="542926">
                  <a:extLst>
                    <a:ext uri="{9D8B030D-6E8A-4147-A177-3AD203B41FA5}">
                      <a16:colId xmlns:a16="http://schemas.microsoft.com/office/drawing/2014/main" val="1384112074"/>
                    </a:ext>
                  </a:extLst>
                </a:gridCol>
                <a:gridCol w="542926">
                  <a:extLst>
                    <a:ext uri="{9D8B030D-6E8A-4147-A177-3AD203B41FA5}">
                      <a16:colId xmlns:a16="http://schemas.microsoft.com/office/drawing/2014/main" val="3331961388"/>
                    </a:ext>
                  </a:extLst>
                </a:gridCol>
                <a:gridCol w="542925">
                  <a:extLst>
                    <a:ext uri="{9D8B030D-6E8A-4147-A177-3AD203B41FA5}">
                      <a16:colId xmlns:a16="http://schemas.microsoft.com/office/drawing/2014/main" val="2777906078"/>
                    </a:ext>
                  </a:extLst>
                </a:gridCol>
                <a:gridCol w="542925">
                  <a:extLst>
                    <a:ext uri="{9D8B030D-6E8A-4147-A177-3AD203B41FA5}">
                      <a16:colId xmlns:a16="http://schemas.microsoft.com/office/drawing/2014/main" val="3725912998"/>
                    </a:ext>
                  </a:extLst>
                </a:gridCol>
                <a:gridCol w="542925">
                  <a:extLst>
                    <a:ext uri="{9D8B030D-6E8A-4147-A177-3AD203B41FA5}">
                      <a16:colId xmlns:a16="http://schemas.microsoft.com/office/drawing/2014/main" val="2753798501"/>
                    </a:ext>
                  </a:extLst>
                </a:gridCol>
                <a:gridCol w="542925">
                  <a:extLst>
                    <a:ext uri="{9D8B030D-6E8A-4147-A177-3AD203B41FA5}">
                      <a16:colId xmlns:a16="http://schemas.microsoft.com/office/drawing/2014/main" val="686630993"/>
                    </a:ext>
                  </a:extLst>
                </a:gridCol>
                <a:gridCol w="542925">
                  <a:extLst>
                    <a:ext uri="{9D8B030D-6E8A-4147-A177-3AD203B41FA5}">
                      <a16:colId xmlns:a16="http://schemas.microsoft.com/office/drawing/2014/main" val="3471634480"/>
                    </a:ext>
                  </a:extLst>
                </a:gridCol>
                <a:gridCol w="542925">
                  <a:extLst>
                    <a:ext uri="{9D8B030D-6E8A-4147-A177-3AD203B41FA5}">
                      <a16:colId xmlns:a16="http://schemas.microsoft.com/office/drawing/2014/main" val="555463958"/>
                    </a:ext>
                  </a:extLst>
                </a:gridCol>
                <a:gridCol w="542925">
                  <a:extLst>
                    <a:ext uri="{9D8B030D-6E8A-4147-A177-3AD203B41FA5}">
                      <a16:colId xmlns:a16="http://schemas.microsoft.com/office/drawing/2014/main" val="113298270"/>
                    </a:ext>
                  </a:extLst>
                </a:gridCol>
                <a:gridCol w="542926">
                  <a:extLst>
                    <a:ext uri="{9D8B030D-6E8A-4147-A177-3AD203B41FA5}">
                      <a16:colId xmlns:a16="http://schemas.microsoft.com/office/drawing/2014/main" val="2897741788"/>
                    </a:ext>
                  </a:extLst>
                </a:gridCol>
                <a:gridCol w="542926">
                  <a:extLst>
                    <a:ext uri="{9D8B030D-6E8A-4147-A177-3AD203B41FA5}">
                      <a16:colId xmlns:a16="http://schemas.microsoft.com/office/drawing/2014/main" val="456732486"/>
                    </a:ext>
                  </a:extLst>
                </a:gridCol>
                <a:gridCol w="542925">
                  <a:extLst>
                    <a:ext uri="{9D8B030D-6E8A-4147-A177-3AD203B41FA5}">
                      <a16:colId xmlns:a16="http://schemas.microsoft.com/office/drawing/2014/main" val="1470698338"/>
                    </a:ext>
                  </a:extLst>
                </a:gridCol>
                <a:gridCol w="542925">
                  <a:extLst>
                    <a:ext uri="{9D8B030D-6E8A-4147-A177-3AD203B41FA5}">
                      <a16:colId xmlns:a16="http://schemas.microsoft.com/office/drawing/2014/main" val="2129920525"/>
                    </a:ext>
                  </a:extLst>
                </a:gridCol>
                <a:gridCol w="542925">
                  <a:extLst>
                    <a:ext uri="{9D8B030D-6E8A-4147-A177-3AD203B41FA5}">
                      <a16:colId xmlns:a16="http://schemas.microsoft.com/office/drawing/2014/main" val="3434276878"/>
                    </a:ext>
                  </a:extLst>
                </a:gridCol>
                <a:gridCol w="542925">
                  <a:extLst>
                    <a:ext uri="{9D8B030D-6E8A-4147-A177-3AD203B41FA5}">
                      <a16:colId xmlns:a16="http://schemas.microsoft.com/office/drawing/2014/main" val="3143174102"/>
                    </a:ext>
                  </a:extLst>
                </a:gridCol>
                <a:gridCol w="542925">
                  <a:extLst>
                    <a:ext uri="{9D8B030D-6E8A-4147-A177-3AD203B41FA5}">
                      <a16:colId xmlns:a16="http://schemas.microsoft.com/office/drawing/2014/main" val="1482084563"/>
                    </a:ext>
                  </a:extLst>
                </a:gridCol>
              </a:tblGrid>
              <a:tr h="410189">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extLst>
                  <a:ext uri="{0D108BD9-81ED-4DB2-BD59-A6C34878D82A}">
                    <a16:rowId xmlns:a16="http://schemas.microsoft.com/office/drawing/2014/main" val="203992041"/>
                  </a:ext>
                </a:extLst>
              </a:tr>
            </a:tbl>
          </a:graphicData>
        </a:graphic>
      </p:graphicFrame>
    </p:spTree>
    <p:extLst>
      <p:ext uri="{BB962C8B-B14F-4D97-AF65-F5344CB8AC3E}">
        <p14:creationId xmlns:p14="http://schemas.microsoft.com/office/powerpoint/2010/main" val="15177248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Allocating (animated)</a:t>
            </a:r>
          </a:p>
        </p:txBody>
      </p:sp>
      <p:sp>
        <p:nvSpPr>
          <p:cNvPr id="3" name="Content Placeholder 2"/>
          <p:cNvSpPr>
            <a:spLocks noGrp="1"/>
          </p:cNvSpPr>
          <p:nvPr>
            <p:ph idx="1"/>
          </p:nvPr>
        </p:nvSpPr>
        <p:spPr>
          <a:xfrm>
            <a:off x="152400" y="495301"/>
            <a:ext cx="8763000" cy="4571999"/>
          </a:xfrm>
        </p:spPr>
        <p:txBody>
          <a:bodyPr/>
          <a:lstStyle/>
          <a:p>
            <a:r>
              <a:rPr lang="en-US" dirty="0"/>
              <a:t>the chunks are 64 bytes, and I do </a:t>
            </a:r>
            <a:r>
              <a:rPr lang="en-US" b="1" dirty="0" err="1">
                <a:latin typeface="Consolas" charset="0"/>
                <a:ea typeface="Consolas" charset="0"/>
                <a:cs typeface="Consolas" charset="0"/>
              </a:rPr>
              <a:t>malloc</a:t>
            </a:r>
            <a:r>
              <a:rPr lang="en-US" b="1" dirty="0">
                <a:latin typeface="Consolas" charset="0"/>
                <a:ea typeface="Consolas" charset="0"/>
                <a:cs typeface="Consolas" charset="0"/>
              </a:rPr>
              <a:t>(100)</a:t>
            </a:r>
          </a:p>
          <a:p>
            <a:r>
              <a:rPr lang="en-US" dirty="0"/>
              <a:t>what do we have to do </a:t>
            </a:r>
            <a:r>
              <a:rPr lang="en-US" b="1" dirty="0"/>
              <a:t>with the bitmap</a:t>
            </a:r>
            <a:r>
              <a:rPr lang="en-US" dirty="0"/>
              <a:t> to find that free space?</a:t>
            </a:r>
          </a:p>
          <a:p>
            <a:endParaRPr lang="en-US" dirty="0"/>
          </a:p>
          <a:p>
            <a:endParaRPr lang="en-US" dirty="0"/>
          </a:p>
          <a:p>
            <a:endParaRPr lang="en-US" dirty="0"/>
          </a:p>
          <a:p>
            <a:r>
              <a:rPr lang="en-US" dirty="0"/>
              <a:t>we've got to find </a:t>
            </a:r>
            <a:r>
              <a:rPr lang="en-US" b="1" dirty="0"/>
              <a:t>at least</a:t>
            </a:r>
            <a:r>
              <a:rPr lang="en-US" dirty="0"/>
              <a:t> 2 0s in a row</a:t>
            </a:r>
          </a:p>
          <a:p>
            <a:pPr lvl="1"/>
            <a:r>
              <a:rPr lang="en-US" dirty="0"/>
              <a:t>where's that?</a:t>
            </a:r>
          </a:p>
          <a:p>
            <a:pPr lvl="1"/>
            <a:r>
              <a:rPr lang="en-US" dirty="0"/>
              <a:t>there it is!</a:t>
            </a:r>
          </a:p>
          <a:p>
            <a:r>
              <a:rPr lang="en-US" dirty="0"/>
              <a:t>and then to mark them as </a:t>
            </a:r>
            <a:r>
              <a:rPr lang="en-US" b="1" dirty="0"/>
              <a:t>used</a:t>
            </a:r>
            <a:r>
              <a:rPr lang="en-US" dirty="0"/>
              <a:t>, we have to</a:t>
            </a:r>
            <a:r>
              <a:rPr lang="mr-IN" dirty="0"/>
              <a:t>…</a:t>
            </a:r>
            <a:endParaRPr lang="en-US" dirty="0"/>
          </a:p>
          <a:p>
            <a:pPr lvl="1"/>
            <a:r>
              <a:rPr lang="en-US" dirty="0"/>
              <a:t>set those bits to 1s</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999587763"/>
              </p:ext>
            </p:extLst>
          </p:nvPr>
        </p:nvGraphicFramePr>
        <p:xfrm>
          <a:off x="231350" y="1257300"/>
          <a:ext cx="6515104" cy="562590"/>
        </p:xfrm>
        <a:graphic>
          <a:graphicData uri="http://schemas.openxmlformats.org/drawingml/2006/table">
            <a:tbl>
              <a:tblPr bandRow="1">
                <a:tableStyleId>{5C22544A-7EE6-4342-B048-85BDC9FD1C3A}</a:tableStyleId>
              </a:tblPr>
              <a:tblGrid>
                <a:gridCol w="542926">
                  <a:extLst>
                    <a:ext uri="{9D8B030D-6E8A-4147-A177-3AD203B41FA5}">
                      <a16:colId xmlns:a16="http://schemas.microsoft.com/office/drawing/2014/main" val="1384112074"/>
                    </a:ext>
                  </a:extLst>
                </a:gridCol>
                <a:gridCol w="542926">
                  <a:extLst>
                    <a:ext uri="{9D8B030D-6E8A-4147-A177-3AD203B41FA5}">
                      <a16:colId xmlns:a16="http://schemas.microsoft.com/office/drawing/2014/main" val="3331961388"/>
                    </a:ext>
                  </a:extLst>
                </a:gridCol>
                <a:gridCol w="542925">
                  <a:extLst>
                    <a:ext uri="{9D8B030D-6E8A-4147-A177-3AD203B41FA5}">
                      <a16:colId xmlns:a16="http://schemas.microsoft.com/office/drawing/2014/main" val="2777906078"/>
                    </a:ext>
                  </a:extLst>
                </a:gridCol>
                <a:gridCol w="542925">
                  <a:extLst>
                    <a:ext uri="{9D8B030D-6E8A-4147-A177-3AD203B41FA5}">
                      <a16:colId xmlns:a16="http://schemas.microsoft.com/office/drawing/2014/main" val="3725912998"/>
                    </a:ext>
                  </a:extLst>
                </a:gridCol>
                <a:gridCol w="542925">
                  <a:extLst>
                    <a:ext uri="{9D8B030D-6E8A-4147-A177-3AD203B41FA5}">
                      <a16:colId xmlns:a16="http://schemas.microsoft.com/office/drawing/2014/main" val="2753798501"/>
                    </a:ext>
                  </a:extLst>
                </a:gridCol>
                <a:gridCol w="542925">
                  <a:extLst>
                    <a:ext uri="{9D8B030D-6E8A-4147-A177-3AD203B41FA5}">
                      <a16:colId xmlns:a16="http://schemas.microsoft.com/office/drawing/2014/main" val="686630993"/>
                    </a:ext>
                  </a:extLst>
                </a:gridCol>
                <a:gridCol w="542925">
                  <a:extLst>
                    <a:ext uri="{9D8B030D-6E8A-4147-A177-3AD203B41FA5}">
                      <a16:colId xmlns:a16="http://schemas.microsoft.com/office/drawing/2014/main" val="3471634480"/>
                    </a:ext>
                  </a:extLst>
                </a:gridCol>
                <a:gridCol w="542925">
                  <a:extLst>
                    <a:ext uri="{9D8B030D-6E8A-4147-A177-3AD203B41FA5}">
                      <a16:colId xmlns:a16="http://schemas.microsoft.com/office/drawing/2014/main" val="555463958"/>
                    </a:ext>
                  </a:extLst>
                </a:gridCol>
                <a:gridCol w="542925">
                  <a:extLst>
                    <a:ext uri="{9D8B030D-6E8A-4147-A177-3AD203B41FA5}">
                      <a16:colId xmlns:a16="http://schemas.microsoft.com/office/drawing/2014/main" val="113298270"/>
                    </a:ext>
                  </a:extLst>
                </a:gridCol>
                <a:gridCol w="542926">
                  <a:extLst>
                    <a:ext uri="{9D8B030D-6E8A-4147-A177-3AD203B41FA5}">
                      <a16:colId xmlns:a16="http://schemas.microsoft.com/office/drawing/2014/main" val="2897741788"/>
                    </a:ext>
                  </a:extLst>
                </a:gridCol>
                <a:gridCol w="542926">
                  <a:extLst>
                    <a:ext uri="{9D8B030D-6E8A-4147-A177-3AD203B41FA5}">
                      <a16:colId xmlns:a16="http://schemas.microsoft.com/office/drawing/2014/main" val="456732486"/>
                    </a:ext>
                  </a:extLst>
                </a:gridCol>
                <a:gridCol w="542925">
                  <a:extLst>
                    <a:ext uri="{9D8B030D-6E8A-4147-A177-3AD203B41FA5}">
                      <a16:colId xmlns:a16="http://schemas.microsoft.com/office/drawing/2014/main" val="1470698338"/>
                    </a:ext>
                  </a:extLst>
                </a:gridCol>
              </a:tblGrid>
              <a:tr h="56259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extLst>
                  <a:ext uri="{0D108BD9-81ED-4DB2-BD59-A6C34878D82A}">
                    <a16:rowId xmlns:a16="http://schemas.microsoft.com/office/drawing/2014/main" val="20399204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47895694"/>
              </p:ext>
            </p:extLst>
          </p:nvPr>
        </p:nvGraphicFramePr>
        <p:xfrm>
          <a:off x="190498" y="1819890"/>
          <a:ext cx="6515104" cy="410189"/>
        </p:xfrm>
        <a:graphic>
          <a:graphicData uri="http://schemas.openxmlformats.org/drawingml/2006/table">
            <a:tbl>
              <a:tblPr bandRow="1">
                <a:tableStyleId>{2D5ABB26-0587-4C30-8999-92F81FD0307C}</a:tableStyleId>
              </a:tblPr>
              <a:tblGrid>
                <a:gridCol w="542926">
                  <a:extLst>
                    <a:ext uri="{9D8B030D-6E8A-4147-A177-3AD203B41FA5}">
                      <a16:colId xmlns:a16="http://schemas.microsoft.com/office/drawing/2014/main" val="1384112074"/>
                    </a:ext>
                  </a:extLst>
                </a:gridCol>
                <a:gridCol w="542926">
                  <a:extLst>
                    <a:ext uri="{9D8B030D-6E8A-4147-A177-3AD203B41FA5}">
                      <a16:colId xmlns:a16="http://schemas.microsoft.com/office/drawing/2014/main" val="3331961388"/>
                    </a:ext>
                  </a:extLst>
                </a:gridCol>
                <a:gridCol w="542925">
                  <a:extLst>
                    <a:ext uri="{9D8B030D-6E8A-4147-A177-3AD203B41FA5}">
                      <a16:colId xmlns:a16="http://schemas.microsoft.com/office/drawing/2014/main" val="2777906078"/>
                    </a:ext>
                  </a:extLst>
                </a:gridCol>
                <a:gridCol w="542925">
                  <a:extLst>
                    <a:ext uri="{9D8B030D-6E8A-4147-A177-3AD203B41FA5}">
                      <a16:colId xmlns:a16="http://schemas.microsoft.com/office/drawing/2014/main" val="3725912998"/>
                    </a:ext>
                  </a:extLst>
                </a:gridCol>
                <a:gridCol w="542925">
                  <a:extLst>
                    <a:ext uri="{9D8B030D-6E8A-4147-A177-3AD203B41FA5}">
                      <a16:colId xmlns:a16="http://schemas.microsoft.com/office/drawing/2014/main" val="2753798501"/>
                    </a:ext>
                  </a:extLst>
                </a:gridCol>
                <a:gridCol w="542925">
                  <a:extLst>
                    <a:ext uri="{9D8B030D-6E8A-4147-A177-3AD203B41FA5}">
                      <a16:colId xmlns:a16="http://schemas.microsoft.com/office/drawing/2014/main" val="686630993"/>
                    </a:ext>
                  </a:extLst>
                </a:gridCol>
                <a:gridCol w="542925">
                  <a:extLst>
                    <a:ext uri="{9D8B030D-6E8A-4147-A177-3AD203B41FA5}">
                      <a16:colId xmlns:a16="http://schemas.microsoft.com/office/drawing/2014/main" val="3471634480"/>
                    </a:ext>
                  </a:extLst>
                </a:gridCol>
                <a:gridCol w="542925">
                  <a:extLst>
                    <a:ext uri="{9D8B030D-6E8A-4147-A177-3AD203B41FA5}">
                      <a16:colId xmlns:a16="http://schemas.microsoft.com/office/drawing/2014/main" val="555463958"/>
                    </a:ext>
                  </a:extLst>
                </a:gridCol>
                <a:gridCol w="542925">
                  <a:extLst>
                    <a:ext uri="{9D8B030D-6E8A-4147-A177-3AD203B41FA5}">
                      <a16:colId xmlns:a16="http://schemas.microsoft.com/office/drawing/2014/main" val="113298270"/>
                    </a:ext>
                  </a:extLst>
                </a:gridCol>
                <a:gridCol w="542926">
                  <a:extLst>
                    <a:ext uri="{9D8B030D-6E8A-4147-A177-3AD203B41FA5}">
                      <a16:colId xmlns:a16="http://schemas.microsoft.com/office/drawing/2014/main" val="2897741788"/>
                    </a:ext>
                  </a:extLst>
                </a:gridCol>
                <a:gridCol w="542926">
                  <a:extLst>
                    <a:ext uri="{9D8B030D-6E8A-4147-A177-3AD203B41FA5}">
                      <a16:colId xmlns:a16="http://schemas.microsoft.com/office/drawing/2014/main" val="456732486"/>
                    </a:ext>
                  </a:extLst>
                </a:gridCol>
                <a:gridCol w="542925">
                  <a:extLst>
                    <a:ext uri="{9D8B030D-6E8A-4147-A177-3AD203B41FA5}">
                      <a16:colId xmlns:a16="http://schemas.microsoft.com/office/drawing/2014/main" val="1470698338"/>
                    </a:ext>
                  </a:extLst>
                </a:gridCol>
              </a:tblGrid>
              <a:tr h="410189">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extLst>
                  <a:ext uri="{0D108BD9-81ED-4DB2-BD59-A6C34878D82A}">
                    <a16:rowId xmlns:a16="http://schemas.microsoft.com/office/drawing/2014/main" val="20399204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420082045"/>
              </p:ext>
            </p:extLst>
          </p:nvPr>
        </p:nvGraphicFramePr>
        <p:xfrm>
          <a:off x="6705602" y="1819431"/>
          <a:ext cx="2171700" cy="410189"/>
        </p:xfrm>
        <a:graphic>
          <a:graphicData uri="http://schemas.openxmlformats.org/drawingml/2006/table">
            <a:tbl>
              <a:tblPr bandRow="1">
                <a:tableStyleId>{2D5ABB26-0587-4C30-8999-92F81FD0307C}</a:tableStyleId>
              </a:tblPr>
              <a:tblGrid>
                <a:gridCol w="542925">
                  <a:extLst>
                    <a:ext uri="{9D8B030D-6E8A-4147-A177-3AD203B41FA5}">
                      <a16:colId xmlns:a16="http://schemas.microsoft.com/office/drawing/2014/main" val="2916578925"/>
                    </a:ext>
                  </a:extLst>
                </a:gridCol>
                <a:gridCol w="542925">
                  <a:extLst>
                    <a:ext uri="{9D8B030D-6E8A-4147-A177-3AD203B41FA5}">
                      <a16:colId xmlns:a16="http://schemas.microsoft.com/office/drawing/2014/main" val="3932032807"/>
                    </a:ext>
                  </a:extLst>
                </a:gridCol>
                <a:gridCol w="542925">
                  <a:extLst>
                    <a:ext uri="{9D8B030D-6E8A-4147-A177-3AD203B41FA5}">
                      <a16:colId xmlns:a16="http://schemas.microsoft.com/office/drawing/2014/main" val="415306528"/>
                    </a:ext>
                  </a:extLst>
                </a:gridCol>
                <a:gridCol w="542925">
                  <a:extLst>
                    <a:ext uri="{9D8B030D-6E8A-4147-A177-3AD203B41FA5}">
                      <a16:colId xmlns:a16="http://schemas.microsoft.com/office/drawing/2014/main" val="2747117545"/>
                    </a:ext>
                  </a:extLst>
                </a:gridCol>
              </a:tblGrid>
              <a:tr h="410189">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extLst>
                  <a:ext uri="{0D108BD9-81ED-4DB2-BD59-A6C34878D82A}">
                    <a16:rowId xmlns:a16="http://schemas.microsoft.com/office/drawing/2014/main" val="3166186764"/>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279857981"/>
              </p:ext>
            </p:extLst>
          </p:nvPr>
        </p:nvGraphicFramePr>
        <p:xfrm>
          <a:off x="6740946" y="1249849"/>
          <a:ext cx="2171700" cy="562590"/>
        </p:xfrm>
        <a:graphic>
          <a:graphicData uri="http://schemas.openxmlformats.org/drawingml/2006/table">
            <a:tbl>
              <a:tblPr bandRow="1">
                <a:tableStyleId>{5C22544A-7EE6-4342-B048-85BDC9FD1C3A}</a:tableStyleId>
              </a:tblPr>
              <a:tblGrid>
                <a:gridCol w="542925">
                  <a:extLst>
                    <a:ext uri="{9D8B030D-6E8A-4147-A177-3AD203B41FA5}">
                      <a16:colId xmlns:a16="http://schemas.microsoft.com/office/drawing/2014/main" val="1149983836"/>
                    </a:ext>
                  </a:extLst>
                </a:gridCol>
                <a:gridCol w="542925">
                  <a:extLst>
                    <a:ext uri="{9D8B030D-6E8A-4147-A177-3AD203B41FA5}">
                      <a16:colId xmlns:a16="http://schemas.microsoft.com/office/drawing/2014/main" val="1492745192"/>
                    </a:ext>
                  </a:extLst>
                </a:gridCol>
                <a:gridCol w="542925">
                  <a:extLst>
                    <a:ext uri="{9D8B030D-6E8A-4147-A177-3AD203B41FA5}">
                      <a16:colId xmlns:a16="http://schemas.microsoft.com/office/drawing/2014/main" val="3552166538"/>
                    </a:ext>
                  </a:extLst>
                </a:gridCol>
                <a:gridCol w="542925">
                  <a:extLst>
                    <a:ext uri="{9D8B030D-6E8A-4147-A177-3AD203B41FA5}">
                      <a16:colId xmlns:a16="http://schemas.microsoft.com/office/drawing/2014/main" val="1057949992"/>
                    </a:ext>
                  </a:extLst>
                </a:gridCol>
              </a:tblGrid>
              <a:tr h="56259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extLst>
                  <a:ext uri="{0D108BD9-81ED-4DB2-BD59-A6C34878D82A}">
                    <a16:rowId xmlns:a16="http://schemas.microsoft.com/office/drawing/2014/main" val="3147085125"/>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398713352"/>
              </p:ext>
            </p:extLst>
          </p:nvPr>
        </p:nvGraphicFramePr>
        <p:xfrm>
          <a:off x="3500223" y="1257300"/>
          <a:ext cx="1085850" cy="562590"/>
        </p:xfrm>
        <a:graphic>
          <a:graphicData uri="http://schemas.openxmlformats.org/drawingml/2006/table">
            <a:tbl>
              <a:tblPr bandRow="1">
                <a:tableStyleId>{5C22544A-7EE6-4342-B048-85BDC9FD1C3A}</a:tableStyleId>
              </a:tblPr>
              <a:tblGrid>
                <a:gridCol w="542925">
                  <a:extLst>
                    <a:ext uri="{9D8B030D-6E8A-4147-A177-3AD203B41FA5}">
                      <a16:colId xmlns:a16="http://schemas.microsoft.com/office/drawing/2014/main" val="1149983836"/>
                    </a:ext>
                  </a:extLst>
                </a:gridCol>
                <a:gridCol w="542925">
                  <a:extLst>
                    <a:ext uri="{9D8B030D-6E8A-4147-A177-3AD203B41FA5}">
                      <a16:colId xmlns:a16="http://schemas.microsoft.com/office/drawing/2014/main" val="1492745192"/>
                    </a:ext>
                  </a:extLst>
                </a:gridCol>
              </a:tblGrid>
              <a:tr h="562590">
                <a:tc>
                  <a:txBody>
                    <a:bodyPr/>
                    <a:lstStyle/>
                    <a:p>
                      <a:endParaRPr lang="en-US" dirty="0"/>
                    </a:p>
                  </a:txBody>
                  <a:tcPr>
                    <a:solidFill>
                      <a:srgbClr val="C13228"/>
                    </a:solidFill>
                  </a:tcPr>
                </a:tc>
                <a:tc>
                  <a:txBody>
                    <a:bodyPr/>
                    <a:lstStyle/>
                    <a:p>
                      <a:endParaRPr lang="en-US" dirty="0"/>
                    </a:p>
                  </a:txBody>
                  <a:tcPr>
                    <a:solidFill>
                      <a:srgbClr val="C13228"/>
                    </a:solidFill>
                  </a:tcPr>
                </a:tc>
                <a:extLst>
                  <a:ext uri="{0D108BD9-81ED-4DB2-BD59-A6C34878D82A}">
                    <a16:rowId xmlns:a16="http://schemas.microsoft.com/office/drawing/2014/main" val="3147085125"/>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819307002"/>
              </p:ext>
            </p:extLst>
          </p:nvPr>
        </p:nvGraphicFramePr>
        <p:xfrm>
          <a:off x="3463502" y="1812210"/>
          <a:ext cx="1085850" cy="410189"/>
        </p:xfrm>
        <a:graphic>
          <a:graphicData uri="http://schemas.openxmlformats.org/drawingml/2006/table">
            <a:tbl>
              <a:tblPr bandRow="1">
                <a:tableStyleId>{2D5ABB26-0587-4C30-8999-92F81FD0307C}</a:tableStyleId>
              </a:tblPr>
              <a:tblGrid>
                <a:gridCol w="542925">
                  <a:extLst>
                    <a:ext uri="{9D8B030D-6E8A-4147-A177-3AD203B41FA5}">
                      <a16:colId xmlns:a16="http://schemas.microsoft.com/office/drawing/2014/main" val="2916578925"/>
                    </a:ext>
                  </a:extLst>
                </a:gridCol>
                <a:gridCol w="542925">
                  <a:extLst>
                    <a:ext uri="{9D8B030D-6E8A-4147-A177-3AD203B41FA5}">
                      <a16:colId xmlns:a16="http://schemas.microsoft.com/office/drawing/2014/main" val="3932032807"/>
                    </a:ext>
                  </a:extLst>
                </a:gridCol>
              </a:tblGrid>
              <a:tr h="410189">
                <a:tc>
                  <a:txBody>
                    <a:bodyPr/>
                    <a:lstStyle/>
                    <a:p>
                      <a:pPr algn="ctr"/>
                      <a:r>
                        <a:rPr lang="en-US" sz="2000" b="1" dirty="0">
                          <a:latin typeface="Consolas" panose="020B0609020204030204" pitchFamily="49" charset="0"/>
                          <a:cs typeface="Consolas" panose="020B0609020204030204" pitchFamily="49" charset="0"/>
                        </a:rPr>
                        <a:t>1</a:t>
                      </a:r>
                    </a:p>
                  </a:txBody>
                  <a:tcPr>
                    <a:solidFill>
                      <a:schemeClr val="bg1"/>
                    </a:solidFill>
                  </a:tcPr>
                </a:tc>
                <a:tc>
                  <a:txBody>
                    <a:bodyPr/>
                    <a:lstStyle/>
                    <a:p>
                      <a:pPr algn="ctr"/>
                      <a:r>
                        <a:rPr lang="en-US" sz="2000" b="1" dirty="0">
                          <a:latin typeface="Consolas" panose="020B0609020204030204" pitchFamily="49" charset="0"/>
                          <a:cs typeface="Consolas" panose="020B0609020204030204" pitchFamily="49" charset="0"/>
                        </a:rPr>
                        <a:t>1</a:t>
                      </a:r>
                    </a:p>
                  </a:txBody>
                  <a:tcPr>
                    <a:solidFill>
                      <a:schemeClr val="bg1"/>
                    </a:solidFill>
                  </a:tcPr>
                </a:tc>
                <a:extLst>
                  <a:ext uri="{0D108BD9-81ED-4DB2-BD59-A6C34878D82A}">
                    <a16:rowId xmlns:a16="http://schemas.microsoft.com/office/drawing/2014/main" val="3166186764"/>
                  </a:ext>
                </a:extLst>
              </a:tr>
            </a:tbl>
          </a:graphicData>
        </a:graphic>
      </p:graphicFrame>
      <p:sp>
        <p:nvSpPr>
          <p:cNvPr id="13" name="Rectangle 12"/>
          <p:cNvSpPr/>
          <p:nvPr/>
        </p:nvSpPr>
        <p:spPr>
          <a:xfrm>
            <a:off x="3488902" y="1249849"/>
            <a:ext cx="1083098" cy="972550"/>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76473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Deallocating/freeing (animated)</a:t>
            </a:r>
          </a:p>
        </p:txBody>
      </p:sp>
      <p:sp>
        <p:nvSpPr>
          <p:cNvPr id="3" name="Content Placeholder 2"/>
          <p:cNvSpPr>
            <a:spLocks noGrp="1"/>
          </p:cNvSpPr>
          <p:nvPr>
            <p:ph idx="1"/>
          </p:nvPr>
        </p:nvSpPr>
        <p:spPr>
          <a:xfrm>
            <a:off x="152400" y="495301"/>
            <a:ext cx="8763000" cy="4571999"/>
          </a:xfrm>
        </p:spPr>
        <p:txBody>
          <a:bodyPr/>
          <a:lstStyle/>
          <a:p>
            <a:r>
              <a:rPr lang="en-US" dirty="0"/>
              <a:t>how do we deallocate (free) the </a:t>
            </a:r>
            <a:r>
              <a:rPr lang="en-US" b="1" dirty="0"/>
              <a:t>rightmost</a:t>
            </a:r>
            <a:r>
              <a:rPr lang="en-US" dirty="0"/>
              <a:t> group of chunks?</a:t>
            </a:r>
          </a:p>
          <a:p>
            <a:r>
              <a:rPr lang="en-US" dirty="0"/>
              <a:t>just </a:t>
            </a:r>
            <a:r>
              <a:rPr lang="en-US" b="1" dirty="0"/>
              <a:t>set those bits to 0s.</a:t>
            </a:r>
            <a:endParaRPr lang="en-US" dirty="0"/>
          </a:p>
          <a:p>
            <a:endParaRPr lang="en-US" dirty="0"/>
          </a:p>
          <a:p>
            <a:endParaRPr lang="en-US" dirty="0"/>
          </a:p>
          <a:p>
            <a:endParaRPr lang="en-US" b="1" dirty="0"/>
          </a:p>
          <a:p>
            <a:r>
              <a:rPr lang="en-US" dirty="0"/>
              <a:t>now, the next time we want to allocate something that takes up 2 to 5 chunks, we have a nice free space for it.</a:t>
            </a:r>
          </a:p>
          <a:p>
            <a:r>
              <a:rPr lang="en-US" dirty="0"/>
              <a:t>so what's the catch?</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89619800"/>
              </p:ext>
            </p:extLst>
          </p:nvPr>
        </p:nvGraphicFramePr>
        <p:xfrm>
          <a:off x="231350" y="1257300"/>
          <a:ext cx="6515104" cy="562590"/>
        </p:xfrm>
        <a:graphic>
          <a:graphicData uri="http://schemas.openxmlformats.org/drawingml/2006/table">
            <a:tbl>
              <a:tblPr bandRow="1">
                <a:tableStyleId>{5C22544A-7EE6-4342-B048-85BDC9FD1C3A}</a:tableStyleId>
              </a:tblPr>
              <a:tblGrid>
                <a:gridCol w="542926">
                  <a:extLst>
                    <a:ext uri="{9D8B030D-6E8A-4147-A177-3AD203B41FA5}">
                      <a16:colId xmlns:a16="http://schemas.microsoft.com/office/drawing/2014/main" val="1384112074"/>
                    </a:ext>
                  </a:extLst>
                </a:gridCol>
                <a:gridCol w="542926">
                  <a:extLst>
                    <a:ext uri="{9D8B030D-6E8A-4147-A177-3AD203B41FA5}">
                      <a16:colId xmlns:a16="http://schemas.microsoft.com/office/drawing/2014/main" val="3331961388"/>
                    </a:ext>
                  </a:extLst>
                </a:gridCol>
                <a:gridCol w="542925">
                  <a:extLst>
                    <a:ext uri="{9D8B030D-6E8A-4147-A177-3AD203B41FA5}">
                      <a16:colId xmlns:a16="http://schemas.microsoft.com/office/drawing/2014/main" val="2777906078"/>
                    </a:ext>
                  </a:extLst>
                </a:gridCol>
                <a:gridCol w="542925">
                  <a:extLst>
                    <a:ext uri="{9D8B030D-6E8A-4147-A177-3AD203B41FA5}">
                      <a16:colId xmlns:a16="http://schemas.microsoft.com/office/drawing/2014/main" val="3725912998"/>
                    </a:ext>
                  </a:extLst>
                </a:gridCol>
                <a:gridCol w="542925">
                  <a:extLst>
                    <a:ext uri="{9D8B030D-6E8A-4147-A177-3AD203B41FA5}">
                      <a16:colId xmlns:a16="http://schemas.microsoft.com/office/drawing/2014/main" val="2753798501"/>
                    </a:ext>
                  </a:extLst>
                </a:gridCol>
                <a:gridCol w="542925">
                  <a:extLst>
                    <a:ext uri="{9D8B030D-6E8A-4147-A177-3AD203B41FA5}">
                      <a16:colId xmlns:a16="http://schemas.microsoft.com/office/drawing/2014/main" val="686630993"/>
                    </a:ext>
                  </a:extLst>
                </a:gridCol>
                <a:gridCol w="542925">
                  <a:extLst>
                    <a:ext uri="{9D8B030D-6E8A-4147-A177-3AD203B41FA5}">
                      <a16:colId xmlns:a16="http://schemas.microsoft.com/office/drawing/2014/main" val="3471634480"/>
                    </a:ext>
                  </a:extLst>
                </a:gridCol>
                <a:gridCol w="542925">
                  <a:extLst>
                    <a:ext uri="{9D8B030D-6E8A-4147-A177-3AD203B41FA5}">
                      <a16:colId xmlns:a16="http://schemas.microsoft.com/office/drawing/2014/main" val="555463958"/>
                    </a:ext>
                  </a:extLst>
                </a:gridCol>
                <a:gridCol w="542925">
                  <a:extLst>
                    <a:ext uri="{9D8B030D-6E8A-4147-A177-3AD203B41FA5}">
                      <a16:colId xmlns:a16="http://schemas.microsoft.com/office/drawing/2014/main" val="113298270"/>
                    </a:ext>
                  </a:extLst>
                </a:gridCol>
                <a:gridCol w="542926">
                  <a:extLst>
                    <a:ext uri="{9D8B030D-6E8A-4147-A177-3AD203B41FA5}">
                      <a16:colId xmlns:a16="http://schemas.microsoft.com/office/drawing/2014/main" val="2897741788"/>
                    </a:ext>
                  </a:extLst>
                </a:gridCol>
                <a:gridCol w="542926">
                  <a:extLst>
                    <a:ext uri="{9D8B030D-6E8A-4147-A177-3AD203B41FA5}">
                      <a16:colId xmlns:a16="http://schemas.microsoft.com/office/drawing/2014/main" val="456732486"/>
                    </a:ext>
                  </a:extLst>
                </a:gridCol>
                <a:gridCol w="542925">
                  <a:extLst>
                    <a:ext uri="{9D8B030D-6E8A-4147-A177-3AD203B41FA5}">
                      <a16:colId xmlns:a16="http://schemas.microsoft.com/office/drawing/2014/main" val="1470698338"/>
                    </a:ext>
                  </a:extLst>
                </a:gridCol>
              </a:tblGrid>
              <a:tr h="56259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13228"/>
                    </a:solidFill>
                  </a:tcPr>
                </a:tc>
                <a:tc>
                  <a:txBody>
                    <a:bodyPr/>
                    <a:lstStyle/>
                    <a:p>
                      <a:endParaRPr lang="en-US" dirty="0"/>
                    </a:p>
                  </a:txBody>
                  <a:tcPr>
                    <a:solidFill>
                      <a:srgbClr val="C13228"/>
                    </a:solidFill>
                  </a:tcPr>
                </a:tc>
                <a:tc>
                  <a:txBody>
                    <a:bodyPr/>
                    <a:lstStyle/>
                    <a:p>
                      <a:endParaRPr lang="en-US" dirty="0"/>
                    </a:p>
                  </a:txBody>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extLst>
                  <a:ext uri="{0D108BD9-81ED-4DB2-BD59-A6C34878D82A}">
                    <a16:rowId xmlns:a16="http://schemas.microsoft.com/office/drawing/2014/main" val="20399204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15990595"/>
              </p:ext>
            </p:extLst>
          </p:nvPr>
        </p:nvGraphicFramePr>
        <p:xfrm>
          <a:off x="190498" y="1819890"/>
          <a:ext cx="6515104" cy="410189"/>
        </p:xfrm>
        <a:graphic>
          <a:graphicData uri="http://schemas.openxmlformats.org/drawingml/2006/table">
            <a:tbl>
              <a:tblPr bandRow="1">
                <a:tableStyleId>{2D5ABB26-0587-4C30-8999-92F81FD0307C}</a:tableStyleId>
              </a:tblPr>
              <a:tblGrid>
                <a:gridCol w="542926">
                  <a:extLst>
                    <a:ext uri="{9D8B030D-6E8A-4147-A177-3AD203B41FA5}">
                      <a16:colId xmlns:a16="http://schemas.microsoft.com/office/drawing/2014/main" val="1384112074"/>
                    </a:ext>
                  </a:extLst>
                </a:gridCol>
                <a:gridCol w="542926">
                  <a:extLst>
                    <a:ext uri="{9D8B030D-6E8A-4147-A177-3AD203B41FA5}">
                      <a16:colId xmlns:a16="http://schemas.microsoft.com/office/drawing/2014/main" val="3331961388"/>
                    </a:ext>
                  </a:extLst>
                </a:gridCol>
                <a:gridCol w="542925">
                  <a:extLst>
                    <a:ext uri="{9D8B030D-6E8A-4147-A177-3AD203B41FA5}">
                      <a16:colId xmlns:a16="http://schemas.microsoft.com/office/drawing/2014/main" val="2777906078"/>
                    </a:ext>
                  </a:extLst>
                </a:gridCol>
                <a:gridCol w="542925">
                  <a:extLst>
                    <a:ext uri="{9D8B030D-6E8A-4147-A177-3AD203B41FA5}">
                      <a16:colId xmlns:a16="http://schemas.microsoft.com/office/drawing/2014/main" val="3725912998"/>
                    </a:ext>
                  </a:extLst>
                </a:gridCol>
                <a:gridCol w="542925">
                  <a:extLst>
                    <a:ext uri="{9D8B030D-6E8A-4147-A177-3AD203B41FA5}">
                      <a16:colId xmlns:a16="http://schemas.microsoft.com/office/drawing/2014/main" val="2753798501"/>
                    </a:ext>
                  </a:extLst>
                </a:gridCol>
                <a:gridCol w="542925">
                  <a:extLst>
                    <a:ext uri="{9D8B030D-6E8A-4147-A177-3AD203B41FA5}">
                      <a16:colId xmlns:a16="http://schemas.microsoft.com/office/drawing/2014/main" val="686630993"/>
                    </a:ext>
                  </a:extLst>
                </a:gridCol>
                <a:gridCol w="542925">
                  <a:extLst>
                    <a:ext uri="{9D8B030D-6E8A-4147-A177-3AD203B41FA5}">
                      <a16:colId xmlns:a16="http://schemas.microsoft.com/office/drawing/2014/main" val="3471634480"/>
                    </a:ext>
                  </a:extLst>
                </a:gridCol>
                <a:gridCol w="542925">
                  <a:extLst>
                    <a:ext uri="{9D8B030D-6E8A-4147-A177-3AD203B41FA5}">
                      <a16:colId xmlns:a16="http://schemas.microsoft.com/office/drawing/2014/main" val="555463958"/>
                    </a:ext>
                  </a:extLst>
                </a:gridCol>
                <a:gridCol w="542925">
                  <a:extLst>
                    <a:ext uri="{9D8B030D-6E8A-4147-A177-3AD203B41FA5}">
                      <a16:colId xmlns:a16="http://schemas.microsoft.com/office/drawing/2014/main" val="113298270"/>
                    </a:ext>
                  </a:extLst>
                </a:gridCol>
                <a:gridCol w="542926">
                  <a:extLst>
                    <a:ext uri="{9D8B030D-6E8A-4147-A177-3AD203B41FA5}">
                      <a16:colId xmlns:a16="http://schemas.microsoft.com/office/drawing/2014/main" val="2897741788"/>
                    </a:ext>
                  </a:extLst>
                </a:gridCol>
                <a:gridCol w="542926">
                  <a:extLst>
                    <a:ext uri="{9D8B030D-6E8A-4147-A177-3AD203B41FA5}">
                      <a16:colId xmlns:a16="http://schemas.microsoft.com/office/drawing/2014/main" val="456732486"/>
                    </a:ext>
                  </a:extLst>
                </a:gridCol>
                <a:gridCol w="542925">
                  <a:extLst>
                    <a:ext uri="{9D8B030D-6E8A-4147-A177-3AD203B41FA5}">
                      <a16:colId xmlns:a16="http://schemas.microsoft.com/office/drawing/2014/main" val="1470698338"/>
                    </a:ext>
                  </a:extLst>
                </a:gridCol>
              </a:tblGrid>
              <a:tr h="410189">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extLst>
                  <a:ext uri="{0D108BD9-81ED-4DB2-BD59-A6C34878D82A}">
                    <a16:rowId xmlns:a16="http://schemas.microsoft.com/office/drawing/2014/main" val="20399204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420082045"/>
              </p:ext>
            </p:extLst>
          </p:nvPr>
        </p:nvGraphicFramePr>
        <p:xfrm>
          <a:off x="6705602" y="1819431"/>
          <a:ext cx="2171700" cy="410189"/>
        </p:xfrm>
        <a:graphic>
          <a:graphicData uri="http://schemas.openxmlformats.org/drawingml/2006/table">
            <a:tbl>
              <a:tblPr bandRow="1">
                <a:tableStyleId>{2D5ABB26-0587-4C30-8999-92F81FD0307C}</a:tableStyleId>
              </a:tblPr>
              <a:tblGrid>
                <a:gridCol w="542925">
                  <a:extLst>
                    <a:ext uri="{9D8B030D-6E8A-4147-A177-3AD203B41FA5}">
                      <a16:colId xmlns:a16="http://schemas.microsoft.com/office/drawing/2014/main" val="2916578925"/>
                    </a:ext>
                  </a:extLst>
                </a:gridCol>
                <a:gridCol w="542925">
                  <a:extLst>
                    <a:ext uri="{9D8B030D-6E8A-4147-A177-3AD203B41FA5}">
                      <a16:colId xmlns:a16="http://schemas.microsoft.com/office/drawing/2014/main" val="3932032807"/>
                    </a:ext>
                  </a:extLst>
                </a:gridCol>
                <a:gridCol w="542925">
                  <a:extLst>
                    <a:ext uri="{9D8B030D-6E8A-4147-A177-3AD203B41FA5}">
                      <a16:colId xmlns:a16="http://schemas.microsoft.com/office/drawing/2014/main" val="415306528"/>
                    </a:ext>
                  </a:extLst>
                </a:gridCol>
                <a:gridCol w="542925">
                  <a:extLst>
                    <a:ext uri="{9D8B030D-6E8A-4147-A177-3AD203B41FA5}">
                      <a16:colId xmlns:a16="http://schemas.microsoft.com/office/drawing/2014/main" val="2747117545"/>
                    </a:ext>
                  </a:extLst>
                </a:gridCol>
              </a:tblGrid>
              <a:tr h="410189">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extLst>
                  <a:ext uri="{0D108BD9-81ED-4DB2-BD59-A6C34878D82A}">
                    <a16:rowId xmlns:a16="http://schemas.microsoft.com/office/drawing/2014/main" val="3166186764"/>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279857981"/>
              </p:ext>
            </p:extLst>
          </p:nvPr>
        </p:nvGraphicFramePr>
        <p:xfrm>
          <a:off x="6740946" y="1249849"/>
          <a:ext cx="2171700" cy="562590"/>
        </p:xfrm>
        <a:graphic>
          <a:graphicData uri="http://schemas.openxmlformats.org/drawingml/2006/table">
            <a:tbl>
              <a:tblPr bandRow="1">
                <a:tableStyleId>{5C22544A-7EE6-4342-B048-85BDC9FD1C3A}</a:tableStyleId>
              </a:tblPr>
              <a:tblGrid>
                <a:gridCol w="542925">
                  <a:extLst>
                    <a:ext uri="{9D8B030D-6E8A-4147-A177-3AD203B41FA5}">
                      <a16:colId xmlns:a16="http://schemas.microsoft.com/office/drawing/2014/main" val="1149983836"/>
                    </a:ext>
                  </a:extLst>
                </a:gridCol>
                <a:gridCol w="542925">
                  <a:extLst>
                    <a:ext uri="{9D8B030D-6E8A-4147-A177-3AD203B41FA5}">
                      <a16:colId xmlns:a16="http://schemas.microsoft.com/office/drawing/2014/main" val="1492745192"/>
                    </a:ext>
                  </a:extLst>
                </a:gridCol>
                <a:gridCol w="542925">
                  <a:extLst>
                    <a:ext uri="{9D8B030D-6E8A-4147-A177-3AD203B41FA5}">
                      <a16:colId xmlns:a16="http://schemas.microsoft.com/office/drawing/2014/main" val="3552166538"/>
                    </a:ext>
                  </a:extLst>
                </a:gridCol>
                <a:gridCol w="542925">
                  <a:extLst>
                    <a:ext uri="{9D8B030D-6E8A-4147-A177-3AD203B41FA5}">
                      <a16:colId xmlns:a16="http://schemas.microsoft.com/office/drawing/2014/main" val="1057949992"/>
                    </a:ext>
                  </a:extLst>
                </a:gridCol>
              </a:tblGrid>
              <a:tr h="56259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extLst>
                  <a:ext uri="{0D108BD9-81ED-4DB2-BD59-A6C34878D82A}">
                    <a16:rowId xmlns:a16="http://schemas.microsoft.com/office/drawing/2014/main" val="3147085125"/>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381932014"/>
              </p:ext>
            </p:extLst>
          </p:nvPr>
        </p:nvGraphicFramePr>
        <p:xfrm>
          <a:off x="6742323" y="1257300"/>
          <a:ext cx="2171700" cy="562590"/>
        </p:xfrm>
        <a:graphic>
          <a:graphicData uri="http://schemas.openxmlformats.org/drawingml/2006/table">
            <a:tbl>
              <a:tblPr bandRow="1">
                <a:tableStyleId>{5C22544A-7EE6-4342-B048-85BDC9FD1C3A}</a:tableStyleId>
              </a:tblPr>
              <a:tblGrid>
                <a:gridCol w="542925">
                  <a:extLst>
                    <a:ext uri="{9D8B030D-6E8A-4147-A177-3AD203B41FA5}">
                      <a16:colId xmlns:a16="http://schemas.microsoft.com/office/drawing/2014/main" val="1149983836"/>
                    </a:ext>
                  </a:extLst>
                </a:gridCol>
                <a:gridCol w="542925">
                  <a:extLst>
                    <a:ext uri="{9D8B030D-6E8A-4147-A177-3AD203B41FA5}">
                      <a16:colId xmlns:a16="http://schemas.microsoft.com/office/drawing/2014/main" val="1492745192"/>
                    </a:ext>
                  </a:extLst>
                </a:gridCol>
                <a:gridCol w="542925">
                  <a:extLst>
                    <a:ext uri="{9D8B030D-6E8A-4147-A177-3AD203B41FA5}">
                      <a16:colId xmlns:a16="http://schemas.microsoft.com/office/drawing/2014/main" val="3552166538"/>
                    </a:ext>
                  </a:extLst>
                </a:gridCol>
                <a:gridCol w="542925">
                  <a:extLst>
                    <a:ext uri="{9D8B030D-6E8A-4147-A177-3AD203B41FA5}">
                      <a16:colId xmlns:a16="http://schemas.microsoft.com/office/drawing/2014/main" val="1057949992"/>
                    </a:ext>
                  </a:extLst>
                </a:gridCol>
              </a:tblGrid>
              <a:tr h="562590">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extLst>
                  <a:ext uri="{0D108BD9-81ED-4DB2-BD59-A6C34878D82A}">
                    <a16:rowId xmlns:a16="http://schemas.microsoft.com/office/drawing/2014/main" val="3147085125"/>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942039942"/>
              </p:ext>
            </p:extLst>
          </p:nvPr>
        </p:nvGraphicFramePr>
        <p:xfrm>
          <a:off x="6705602" y="1812210"/>
          <a:ext cx="2171700" cy="410189"/>
        </p:xfrm>
        <a:graphic>
          <a:graphicData uri="http://schemas.openxmlformats.org/drawingml/2006/table">
            <a:tbl>
              <a:tblPr bandRow="1">
                <a:tableStyleId>{2D5ABB26-0587-4C30-8999-92F81FD0307C}</a:tableStyleId>
              </a:tblPr>
              <a:tblGrid>
                <a:gridCol w="542925">
                  <a:extLst>
                    <a:ext uri="{9D8B030D-6E8A-4147-A177-3AD203B41FA5}">
                      <a16:colId xmlns:a16="http://schemas.microsoft.com/office/drawing/2014/main" val="2916578925"/>
                    </a:ext>
                  </a:extLst>
                </a:gridCol>
                <a:gridCol w="542925">
                  <a:extLst>
                    <a:ext uri="{9D8B030D-6E8A-4147-A177-3AD203B41FA5}">
                      <a16:colId xmlns:a16="http://schemas.microsoft.com/office/drawing/2014/main" val="3932032807"/>
                    </a:ext>
                  </a:extLst>
                </a:gridCol>
                <a:gridCol w="542925">
                  <a:extLst>
                    <a:ext uri="{9D8B030D-6E8A-4147-A177-3AD203B41FA5}">
                      <a16:colId xmlns:a16="http://schemas.microsoft.com/office/drawing/2014/main" val="415306528"/>
                    </a:ext>
                  </a:extLst>
                </a:gridCol>
                <a:gridCol w="542925">
                  <a:extLst>
                    <a:ext uri="{9D8B030D-6E8A-4147-A177-3AD203B41FA5}">
                      <a16:colId xmlns:a16="http://schemas.microsoft.com/office/drawing/2014/main" val="2747117545"/>
                    </a:ext>
                  </a:extLst>
                </a:gridCol>
              </a:tblGrid>
              <a:tr h="410189">
                <a:tc>
                  <a:txBody>
                    <a:bodyPr/>
                    <a:lstStyle/>
                    <a:p>
                      <a:pPr algn="ctr"/>
                      <a:r>
                        <a:rPr lang="en-US" sz="2000" b="1" dirty="0">
                          <a:latin typeface="Consolas" panose="020B0609020204030204" pitchFamily="49" charset="0"/>
                          <a:cs typeface="Consolas" panose="020B0609020204030204" pitchFamily="49" charset="0"/>
                        </a:rPr>
                        <a:t>0</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extLst>
                  <a:ext uri="{0D108BD9-81ED-4DB2-BD59-A6C34878D82A}">
                    <a16:rowId xmlns:a16="http://schemas.microsoft.com/office/drawing/2014/main" val="3166186764"/>
                  </a:ext>
                </a:extLst>
              </a:tr>
            </a:tbl>
          </a:graphicData>
        </a:graphic>
      </p:graphicFrame>
    </p:spTree>
    <p:extLst>
      <p:ext uri="{BB962C8B-B14F-4D97-AF65-F5344CB8AC3E}">
        <p14:creationId xmlns:p14="http://schemas.microsoft.com/office/powerpoint/2010/main" val="10615889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xit" presetSubtype="0" fill="hold" nodeType="withEffect">
                                  <p:stCondLst>
                                    <p:cond delay="0"/>
                                  </p:stCondLst>
                                  <p:childTnLst>
                                    <p:set>
                                      <p:cBhvr>
                                        <p:cTn id="30" dur="1" fill="hold">
                                          <p:stCondLst>
                                            <p:cond delay="0"/>
                                          </p:stCondLst>
                                        </p:cTn>
                                        <p:tgtEl>
                                          <p:spTgt spid="9"/>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glass half-full</a:t>
            </a:r>
          </a:p>
        </p:txBody>
      </p:sp>
      <p:sp>
        <p:nvSpPr>
          <p:cNvPr id="3" name="Content Placeholder 2"/>
          <p:cNvSpPr>
            <a:spLocks noGrp="1"/>
          </p:cNvSpPr>
          <p:nvPr>
            <p:ph idx="1"/>
          </p:nvPr>
        </p:nvSpPr>
        <p:spPr>
          <a:xfrm>
            <a:off x="152400" y="495301"/>
            <a:ext cx="8991600" cy="1215601"/>
          </a:xfrm>
        </p:spPr>
        <p:txBody>
          <a:bodyPr/>
          <a:lstStyle/>
          <a:p>
            <a:r>
              <a:rPr lang="en-US" dirty="0"/>
              <a:t>with 64-byte chunks, when we did </a:t>
            </a:r>
            <a:r>
              <a:rPr lang="en-US" b="1" dirty="0" err="1">
                <a:latin typeface="Consolas" charset="0"/>
                <a:ea typeface="Consolas" charset="0"/>
                <a:cs typeface="Consolas" charset="0"/>
              </a:rPr>
              <a:t>malloc</a:t>
            </a:r>
            <a:r>
              <a:rPr lang="en-US" b="1" dirty="0">
                <a:latin typeface="Consolas" charset="0"/>
                <a:ea typeface="Consolas" charset="0"/>
                <a:cs typeface="Consolas" charset="0"/>
              </a:rPr>
              <a:t>(100)</a:t>
            </a:r>
            <a:r>
              <a:rPr lang="mr-IN" dirty="0"/>
              <a:t>…</a:t>
            </a:r>
            <a:endParaRPr lang="en-US" dirty="0"/>
          </a:p>
          <a:p>
            <a:r>
              <a:rPr lang="en-US" dirty="0"/>
              <a:t>how much space did we mark as "used"?</a:t>
            </a:r>
          </a:p>
          <a:p>
            <a:pPr lvl="1"/>
            <a:r>
              <a:rPr lang="en-US" dirty="0"/>
              <a:t>2 chunks, or </a:t>
            </a:r>
            <a:r>
              <a:rPr lang="en-US" b="1" dirty="0"/>
              <a:t>128 bytes</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138019814"/>
              </p:ext>
            </p:extLst>
          </p:nvPr>
        </p:nvGraphicFramePr>
        <p:xfrm>
          <a:off x="228600" y="2552065"/>
          <a:ext cx="8305800" cy="913756"/>
        </p:xfrm>
        <a:graphic>
          <a:graphicData uri="http://schemas.openxmlformats.org/drawingml/2006/table">
            <a:tbl>
              <a:tblPr bandRow="1">
                <a:tableStyleId>{5C22544A-7EE6-4342-B048-85BDC9FD1C3A}</a:tableStyleId>
              </a:tblPr>
              <a:tblGrid>
                <a:gridCol w="2768600">
                  <a:extLst>
                    <a:ext uri="{9D8B030D-6E8A-4147-A177-3AD203B41FA5}">
                      <a16:colId xmlns:a16="http://schemas.microsoft.com/office/drawing/2014/main" val="20000"/>
                    </a:ext>
                  </a:extLst>
                </a:gridCol>
                <a:gridCol w="2768600">
                  <a:extLst>
                    <a:ext uri="{9D8B030D-6E8A-4147-A177-3AD203B41FA5}">
                      <a16:colId xmlns:a16="http://schemas.microsoft.com/office/drawing/2014/main" val="20001"/>
                    </a:ext>
                  </a:extLst>
                </a:gridCol>
                <a:gridCol w="2768600">
                  <a:extLst>
                    <a:ext uri="{9D8B030D-6E8A-4147-A177-3AD203B41FA5}">
                      <a16:colId xmlns:a16="http://schemas.microsoft.com/office/drawing/2014/main" val="20002"/>
                    </a:ext>
                  </a:extLst>
                </a:gridCol>
              </a:tblGrid>
              <a:tr h="913756">
                <a:tc>
                  <a:txBody>
                    <a:bodyPr/>
                    <a:lstStyle/>
                    <a:p>
                      <a:endParaRPr lang="en-US" dirty="0"/>
                    </a:p>
                  </a:txBody>
                  <a:tcPr>
                    <a:solidFill>
                      <a:srgbClr val="C13228"/>
                    </a:solidFill>
                  </a:tcPr>
                </a:tc>
                <a:tc>
                  <a:txBody>
                    <a:bodyPr/>
                    <a:lstStyle/>
                    <a:p>
                      <a:endParaRPr lang="en-US" dirty="0"/>
                    </a:p>
                  </a:txBody>
                  <a:tcPr>
                    <a:solidFill>
                      <a:srgbClr val="C13228"/>
                    </a:solidFill>
                  </a:tcPr>
                </a:tc>
                <a:tc>
                  <a:txBody>
                    <a:bodyPr/>
                    <a:lstStyle/>
                    <a:p>
                      <a:endParaRPr lang="en-US" dirty="0"/>
                    </a:p>
                  </a:txBody>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22318663"/>
              </p:ext>
            </p:extLst>
          </p:nvPr>
        </p:nvGraphicFramePr>
        <p:xfrm>
          <a:off x="228600" y="3420908"/>
          <a:ext cx="8305800" cy="762000"/>
        </p:xfrm>
        <a:graphic>
          <a:graphicData uri="http://schemas.openxmlformats.org/drawingml/2006/table">
            <a:tbl>
              <a:tblPr bandRow="1">
                <a:tableStyleId>{2D5ABB26-0587-4C30-8999-92F81FD0307C}</a:tableStyleId>
              </a:tblPr>
              <a:tblGrid>
                <a:gridCol w="2768600">
                  <a:extLst>
                    <a:ext uri="{9D8B030D-6E8A-4147-A177-3AD203B41FA5}">
                      <a16:colId xmlns:a16="http://schemas.microsoft.com/office/drawing/2014/main" val="20000"/>
                    </a:ext>
                  </a:extLst>
                </a:gridCol>
                <a:gridCol w="2768600">
                  <a:extLst>
                    <a:ext uri="{9D8B030D-6E8A-4147-A177-3AD203B41FA5}">
                      <a16:colId xmlns:a16="http://schemas.microsoft.com/office/drawing/2014/main" val="20001"/>
                    </a:ext>
                  </a:extLst>
                </a:gridCol>
                <a:gridCol w="2768600">
                  <a:extLst>
                    <a:ext uri="{9D8B030D-6E8A-4147-A177-3AD203B41FA5}">
                      <a16:colId xmlns:a16="http://schemas.microsoft.com/office/drawing/2014/main" val="20002"/>
                    </a:ext>
                  </a:extLst>
                </a:gridCol>
              </a:tblGrid>
              <a:tr h="410189">
                <a:tc>
                  <a:txBody>
                    <a:bodyPr/>
                    <a:lstStyle/>
                    <a:p>
                      <a:pPr algn="ctr"/>
                      <a:r>
                        <a:rPr lang="en-US" sz="4400" b="1" dirty="0">
                          <a:latin typeface="Consolas" panose="020B0609020204030204" pitchFamily="49" charset="0"/>
                          <a:cs typeface="Consolas" panose="020B0609020204030204" pitchFamily="49" charset="0"/>
                        </a:rPr>
                        <a:t>1</a:t>
                      </a:r>
                    </a:p>
                  </a:txBody>
                  <a:tcPr/>
                </a:tc>
                <a:tc>
                  <a:txBody>
                    <a:bodyPr/>
                    <a:lstStyle/>
                    <a:p>
                      <a:pPr algn="ctr"/>
                      <a:r>
                        <a:rPr lang="en-US" sz="4400" b="1" dirty="0">
                          <a:latin typeface="Consolas" panose="020B0609020204030204" pitchFamily="49" charset="0"/>
                          <a:cs typeface="Consolas" panose="020B0609020204030204" pitchFamily="49" charset="0"/>
                        </a:rPr>
                        <a:t>1</a:t>
                      </a:r>
                    </a:p>
                  </a:txBody>
                  <a:tcPr/>
                </a:tc>
                <a:tc>
                  <a:txBody>
                    <a:bodyPr/>
                    <a:lstStyle/>
                    <a:p>
                      <a:pPr algn="ctr"/>
                      <a:r>
                        <a:rPr lang="en-US" sz="4400" b="1" dirty="0">
                          <a:latin typeface="Consolas" panose="020B0609020204030204" pitchFamily="49" charset="0"/>
                          <a:cs typeface="Consolas" panose="020B0609020204030204" pitchFamily="49" charset="0"/>
                        </a:rPr>
                        <a:t>0</a:t>
                      </a:r>
                    </a:p>
                  </a:txBody>
                  <a:tcPr/>
                </a:tc>
                <a:extLst>
                  <a:ext uri="{0D108BD9-81ED-4DB2-BD59-A6C34878D82A}">
                    <a16:rowId xmlns:a16="http://schemas.microsoft.com/office/drawing/2014/main" val="10000"/>
                  </a:ext>
                </a:extLst>
              </a:tr>
            </a:tbl>
          </a:graphicData>
        </a:graphic>
      </p:graphicFrame>
      <p:grpSp>
        <p:nvGrpSpPr>
          <p:cNvPr id="13" name="Group 12"/>
          <p:cNvGrpSpPr/>
          <p:nvPr/>
        </p:nvGrpSpPr>
        <p:grpSpPr>
          <a:xfrm>
            <a:off x="228600" y="1790700"/>
            <a:ext cx="2743202" cy="771348"/>
            <a:chOff x="381000" y="1957800"/>
            <a:chExt cx="2743202" cy="771348"/>
          </a:xfrm>
        </p:grpSpPr>
        <p:sp>
          <p:nvSpPr>
            <p:cNvPr id="9" name="Right Brace 8"/>
            <p:cNvSpPr/>
            <p:nvPr/>
          </p:nvSpPr>
          <p:spPr>
            <a:xfrm rot="16200000">
              <a:off x="1588176" y="1193123"/>
              <a:ext cx="328849" cy="2743202"/>
            </a:xfrm>
            <a:prstGeom prst="rightBrace">
              <a:avLst>
                <a:gd name="adj1" fmla="val 36482"/>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1405389" y="1957800"/>
              <a:ext cx="694421" cy="461665"/>
            </a:xfrm>
            <a:prstGeom prst="rect">
              <a:avLst/>
            </a:prstGeom>
            <a:noFill/>
          </p:spPr>
          <p:txBody>
            <a:bodyPr wrap="none" rtlCol="0">
              <a:spAutoFit/>
            </a:bodyPr>
            <a:lstStyle/>
            <a:p>
              <a:r>
                <a:rPr lang="en-US" sz="2400" dirty="0"/>
                <a:t>64B</a:t>
              </a:r>
            </a:p>
          </p:txBody>
        </p:sp>
      </p:grpSp>
      <p:grpSp>
        <p:nvGrpSpPr>
          <p:cNvPr id="14" name="Group 13"/>
          <p:cNvGrpSpPr/>
          <p:nvPr/>
        </p:nvGrpSpPr>
        <p:grpSpPr>
          <a:xfrm>
            <a:off x="3009900" y="1793430"/>
            <a:ext cx="1638300" cy="771341"/>
            <a:chOff x="3162300" y="1960530"/>
            <a:chExt cx="1638300" cy="771341"/>
          </a:xfrm>
        </p:grpSpPr>
        <p:sp>
          <p:nvSpPr>
            <p:cNvPr id="11" name="Right Brace 10"/>
            <p:cNvSpPr/>
            <p:nvPr/>
          </p:nvSpPr>
          <p:spPr>
            <a:xfrm rot="16200000">
              <a:off x="3817025" y="1748297"/>
              <a:ext cx="328849" cy="1638300"/>
            </a:xfrm>
            <a:prstGeom prst="rightBrace">
              <a:avLst>
                <a:gd name="adj1" fmla="val 36482"/>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3634238" y="1960530"/>
              <a:ext cx="694421" cy="461665"/>
            </a:xfrm>
            <a:prstGeom prst="rect">
              <a:avLst/>
            </a:prstGeom>
            <a:noFill/>
          </p:spPr>
          <p:txBody>
            <a:bodyPr wrap="none" rtlCol="0">
              <a:spAutoFit/>
            </a:bodyPr>
            <a:lstStyle/>
            <a:p>
              <a:r>
                <a:rPr lang="en-US" sz="2400" dirty="0"/>
                <a:t>36B</a:t>
              </a:r>
            </a:p>
          </p:txBody>
        </p:sp>
      </p:grpSp>
      <p:grpSp>
        <p:nvGrpSpPr>
          <p:cNvPr id="15" name="Group 14"/>
          <p:cNvGrpSpPr/>
          <p:nvPr/>
        </p:nvGrpSpPr>
        <p:grpSpPr>
          <a:xfrm>
            <a:off x="4686295" y="1795430"/>
            <a:ext cx="1028707" cy="766619"/>
            <a:chOff x="3162300" y="1965252"/>
            <a:chExt cx="1028707" cy="766619"/>
          </a:xfrm>
        </p:grpSpPr>
        <p:sp>
          <p:nvSpPr>
            <p:cNvPr id="16" name="Right Brace 15"/>
            <p:cNvSpPr/>
            <p:nvPr/>
          </p:nvSpPr>
          <p:spPr>
            <a:xfrm rot="16200000">
              <a:off x="3512229" y="2053093"/>
              <a:ext cx="328849" cy="1028707"/>
            </a:xfrm>
            <a:prstGeom prst="rightBrace">
              <a:avLst>
                <a:gd name="adj1" fmla="val 36482"/>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3309405" y="1965252"/>
              <a:ext cx="734496" cy="461665"/>
            </a:xfrm>
            <a:prstGeom prst="rect">
              <a:avLst/>
            </a:prstGeom>
            <a:noFill/>
          </p:spPr>
          <p:txBody>
            <a:bodyPr wrap="none" rtlCol="0">
              <a:spAutoFit/>
            </a:bodyPr>
            <a:lstStyle/>
            <a:p>
              <a:pPr algn="ctr"/>
              <a:r>
                <a:rPr lang="en-US" sz="2400" b="1" dirty="0">
                  <a:solidFill>
                    <a:srgbClr val="FF0000"/>
                  </a:solidFill>
                </a:rPr>
                <a:t>28B</a:t>
              </a:r>
            </a:p>
          </p:txBody>
        </p:sp>
      </p:grpSp>
      <p:sp>
        <p:nvSpPr>
          <p:cNvPr id="18" name="Rectangle 17"/>
          <p:cNvSpPr/>
          <p:nvPr/>
        </p:nvSpPr>
        <p:spPr>
          <a:xfrm>
            <a:off x="4686295" y="2628901"/>
            <a:ext cx="1003305" cy="7493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016626" y="1201328"/>
            <a:ext cx="2368044" cy="769441"/>
          </a:xfrm>
          <a:prstGeom prst="rect">
            <a:avLst/>
          </a:prstGeom>
          <a:noFill/>
        </p:spPr>
        <p:txBody>
          <a:bodyPr wrap="square" rtlCol="0">
            <a:spAutoFit/>
          </a:bodyPr>
          <a:lstStyle/>
          <a:p>
            <a:pPr algn="ctr"/>
            <a:r>
              <a:rPr lang="en-US" sz="2200" dirty="0"/>
              <a:t>the heap thinks this is "used"</a:t>
            </a:r>
          </a:p>
        </p:txBody>
      </p:sp>
      <p:sp>
        <p:nvSpPr>
          <p:cNvPr id="21" name="TextBox 20"/>
          <p:cNvSpPr txBox="1"/>
          <p:nvPr/>
        </p:nvSpPr>
        <p:spPr>
          <a:xfrm>
            <a:off x="5920505" y="1704548"/>
            <a:ext cx="2368044" cy="769441"/>
          </a:xfrm>
          <a:prstGeom prst="rect">
            <a:avLst/>
          </a:prstGeom>
          <a:noFill/>
        </p:spPr>
        <p:txBody>
          <a:bodyPr wrap="square" rtlCol="0">
            <a:spAutoFit/>
          </a:bodyPr>
          <a:lstStyle/>
          <a:p>
            <a:pPr algn="ctr"/>
            <a:r>
              <a:rPr lang="en-US" sz="2200" dirty="0"/>
              <a:t>but I only asked for 100B so</a:t>
            </a:r>
            <a:r>
              <a:rPr lang="mr-IN" sz="2200" dirty="0"/>
              <a:t>…</a:t>
            </a:r>
            <a:endParaRPr lang="en-US" sz="2200" dirty="0"/>
          </a:p>
        </p:txBody>
      </p:sp>
      <p:sp>
        <p:nvSpPr>
          <p:cNvPr id="22" name="TextBox 21"/>
          <p:cNvSpPr txBox="1"/>
          <p:nvPr/>
        </p:nvSpPr>
        <p:spPr>
          <a:xfrm>
            <a:off x="1600200" y="4047117"/>
            <a:ext cx="6096000" cy="769441"/>
          </a:xfrm>
          <a:prstGeom prst="rect">
            <a:avLst/>
          </a:prstGeom>
          <a:noFill/>
        </p:spPr>
        <p:txBody>
          <a:bodyPr wrap="square" rtlCol="0">
            <a:spAutoFit/>
          </a:bodyPr>
          <a:lstStyle/>
          <a:p>
            <a:pPr algn="ctr"/>
            <a:r>
              <a:rPr lang="en-US" sz="2200" dirty="0"/>
              <a:t>this is </a:t>
            </a:r>
            <a:r>
              <a:rPr lang="en-US" sz="2200" b="1" dirty="0"/>
              <a:t>internal fragmentation: </a:t>
            </a:r>
            <a:r>
              <a:rPr lang="en-US" sz="2200" dirty="0"/>
              <a:t>free space trapped </a:t>
            </a:r>
            <a:r>
              <a:rPr lang="en-US" sz="2200" b="1" dirty="0"/>
              <a:t>inside</a:t>
            </a:r>
            <a:r>
              <a:rPr lang="en-US" sz="2200" dirty="0"/>
              <a:t> a used chunk!</a:t>
            </a:r>
          </a:p>
        </p:txBody>
      </p:sp>
    </p:spTree>
    <p:extLst>
      <p:ext uri="{BB962C8B-B14F-4D97-AF65-F5344CB8AC3E}">
        <p14:creationId xmlns:p14="http://schemas.microsoft.com/office/powerpoint/2010/main" val="34231187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glass full of foam</a:t>
            </a:r>
          </a:p>
        </p:txBody>
      </p:sp>
      <p:sp>
        <p:nvSpPr>
          <p:cNvPr id="3" name="Content Placeholder 2"/>
          <p:cNvSpPr>
            <a:spLocks noGrp="1"/>
          </p:cNvSpPr>
          <p:nvPr>
            <p:ph idx="1"/>
          </p:nvPr>
        </p:nvSpPr>
        <p:spPr/>
        <p:txBody>
          <a:bodyPr/>
          <a:lstStyle/>
          <a:p>
            <a:r>
              <a:rPr lang="en-US" dirty="0"/>
              <a:t>if we made the chunks smaller to better fit the allocation</a:t>
            </a:r>
            <a:r>
              <a:rPr lang="mr-IN" dirty="0"/>
              <a:t>…</a:t>
            </a:r>
            <a:endParaRPr lang="en-US" dirty="0"/>
          </a:p>
          <a:p>
            <a:pPr lvl="1"/>
            <a:r>
              <a:rPr lang="en-US" dirty="0"/>
              <a:t>with 16B chunks, we could allocate 112B, only wasting 12B</a:t>
            </a:r>
          </a:p>
          <a:p>
            <a:pPr lvl="1"/>
            <a:r>
              <a:rPr lang="en-US" dirty="0"/>
              <a:t>but that means </a:t>
            </a:r>
            <a:r>
              <a:rPr lang="en-US" b="1" dirty="0"/>
              <a:t>four times as many chunks </a:t>
            </a:r>
            <a:r>
              <a:rPr lang="en-US" dirty="0"/>
              <a:t>in the same space</a:t>
            </a:r>
            <a:endParaRPr lang="en-US" b="1" dirty="0"/>
          </a:p>
          <a:p>
            <a:pPr lvl="1"/>
            <a:r>
              <a:rPr lang="en-US" dirty="0"/>
              <a:t>which means </a:t>
            </a:r>
            <a:r>
              <a:rPr lang="en-US" b="1" dirty="0"/>
              <a:t>the bitmap is four times bigger</a:t>
            </a:r>
          </a:p>
          <a:p>
            <a:pPr lvl="1"/>
            <a:r>
              <a:rPr lang="en-US" dirty="0"/>
              <a:t>which means there's </a:t>
            </a:r>
            <a:r>
              <a:rPr lang="en-US" b="1" dirty="0"/>
              <a:t>less space to store interesting stuff</a:t>
            </a:r>
            <a:endParaRPr lang="en-US" dirty="0"/>
          </a:p>
          <a:p>
            <a:r>
              <a:rPr lang="en-US" dirty="0"/>
              <a:t>no matter what, we're going to waste a lot of space </a:t>
            </a:r>
            <a:r>
              <a:rPr lang="en-US" b="1" dirty="0"/>
              <a:t>inside</a:t>
            </a:r>
            <a:r>
              <a:rPr lang="en-US" dirty="0"/>
              <a:t> chunks.</a:t>
            </a:r>
          </a:p>
          <a:p>
            <a:r>
              <a:rPr lang="en-US" dirty="0"/>
              <a:t>also, "find a sequence of </a:t>
            </a:r>
            <a:r>
              <a:rPr lang="en-US" i="1" dirty="0"/>
              <a:t>n </a:t>
            </a:r>
            <a:r>
              <a:rPr lang="en-US" dirty="0"/>
              <a:t>0 bits inside an integer" isn't very fast.</a:t>
            </a:r>
          </a:p>
          <a:p>
            <a:r>
              <a:rPr lang="en-US" dirty="0"/>
              <a:t>bitmaps are definitely useful in </a:t>
            </a:r>
            <a:r>
              <a:rPr lang="en-US" i="1" dirty="0"/>
              <a:t>some </a:t>
            </a:r>
            <a:r>
              <a:rPr lang="en-US" dirty="0"/>
              <a:t>cases (e.g. files on a hard drive!) but for the heap, they’re not a great fit.</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18</a:t>
            </a:fld>
            <a:endParaRPr lang="en-US"/>
          </a:p>
        </p:txBody>
      </p:sp>
    </p:spTree>
    <p:extLst>
      <p:ext uri="{BB962C8B-B14F-4D97-AF65-F5344CB8AC3E}">
        <p14:creationId xmlns:p14="http://schemas.microsoft.com/office/powerpoint/2010/main" val="60914031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Something else</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19</a:t>
            </a:fld>
            <a:endParaRPr lang="en-US"/>
          </a:p>
        </p:txBody>
      </p:sp>
    </p:spTree>
    <p:extLst>
      <p:ext uri="{BB962C8B-B14F-4D97-AF65-F5344CB8AC3E}">
        <p14:creationId xmlns:p14="http://schemas.microsoft.com/office/powerpoint/2010/main" val="295991575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Class announcements</a:t>
            </a:r>
          </a:p>
        </p:txBody>
      </p:sp>
      <p:sp>
        <p:nvSpPr>
          <p:cNvPr id="3" name="Content Placeholder 2"/>
          <p:cNvSpPr>
            <a:spLocks noGrp="1"/>
          </p:cNvSpPr>
          <p:nvPr>
            <p:ph idx="1"/>
          </p:nvPr>
        </p:nvSpPr>
        <p:spPr/>
        <p:txBody>
          <a:bodyPr/>
          <a:lstStyle/>
          <a:p>
            <a:r>
              <a:rPr lang="en-US" dirty="0"/>
              <a:t>project 1 is due Friday!</a:t>
            </a:r>
          </a:p>
          <a:p>
            <a:pPr lvl="1"/>
            <a:r>
              <a:rPr lang="en-US" dirty="0"/>
              <a:t>the </a:t>
            </a:r>
            <a:r>
              <a:rPr lang="en-US" dirty="0" err="1"/>
              <a:t>autograder</a:t>
            </a:r>
            <a:r>
              <a:rPr lang="en-US" dirty="0"/>
              <a:t> is up now, </a:t>
            </a:r>
            <a:r>
              <a:rPr lang="en-US" b="1" dirty="0">
                <a:solidFill>
                  <a:srgbClr val="FF0000"/>
                </a:solidFill>
              </a:rPr>
              <a:t>but it has a submission rate limit.</a:t>
            </a:r>
          </a:p>
          <a:p>
            <a:pPr lvl="1"/>
            <a:r>
              <a:rPr lang="en-US" dirty="0"/>
              <a:t>you can only submit </a:t>
            </a:r>
            <a:r>
              <a:rPr lang="en-US" b="1" dirty="0">
                <a:solidFill>
                  <a:srgbClr val="FF0000"/>
                </a:solidFill>
              </a:rPr>
              <a:t>once per hour,</a:t>
            </a:r>
            <a:r>
              <a:rPr lang="en-US" dirty="0"/>
              <a:t> except during the last hour before it’s due (on both due dates), where there is no limit.</a:t>
            </a:r>
          </a:p>
          <a:p>
            <a:pPr lvl="2"/>
            <a:r>
              <a:rPr lang="en-US" dirty="0"/>
              <a:t>(the limit comes back once the late submission period starts, and then goes away again 1 hour before the late submission time)</a:t>
            </a:r>
          </a:p>
          <a:p>
            <a:pPr lvl="1"/>
            <a:r>
              <a:rPr lang="en-US" dirty="0"/>
              <a:t>so you should get help from me and the TAs when you get stuck. </a:t>
            </a:r>
            <a:r>
              <a:rPr lang="en-US" b="1" dirty="0"/>
              <a:t>don’t just change some code and hope the </a:t>
            </a:r>
            <a:r>
              <a:rPr lang="en-US" b="1" dirty="0" err="1"/>
              <a:t>autograder</a:t>
            </a:r>
            <a:r>
              <a:rPr lang="en-US" b="1" dirty="0"/>
              <a:t> passes.</a:t>
            </a:r>
          </a:p>
        </p:txBody>
      </p:sp>
      <p:sp>
        <p:nvSpPr>
          <p:cNvPr id="7" name="Footer Placeholder 6"/>
          <p:cNvSpPr>
            <a:spLocks noGrp="1"/>
          </p:cNvSpPr>
          <p:nvPr>
            <p:ph type="ftr" sz="quarter" idx="11"/>
          </p:nvPr>
        </p:nvSpPr>
        <p:spPr/>
        <p:txBody>
          <a:bodyPr/>
          <a:lstStyle/>
          <a:p>
            <a:r>
              <a:rPr lang="cs-CZ"/>
              <a:t>CS449</a:t>
            </a:r>
            <a:endParaRPr lang="en-US"/>
          </a:p>
        </p:txBody>
      </p:sp>
      <p:sp>
        <p:nvSpPr>
          <p:cNvPr id="8" name="Slide Number Placeholder 7"/>
          <p:cNvSpPr>
            <a:spLocks noGrp="1"/>
          </p:cNvSpPr>
          <p:nvPr>
            <p:ph type="sldNum" sz="quarter" idx="12"/>
          </p:nvPr>
        </p:nvSpPr>
        <p:spPr/>
        <p:txBody>
          <a:bodyPr/>
          <a:lstStyle/>
          <a:p>
            <a:fld id="{3552B95B-556F-44BD-91A5-D80C1B9E2BB3}" type="slidenum">
              <a:rPr lang="en-US" smtClean="0"/>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a:t>
            </a:r>
          </a:p>
        </p:txBody>
      </p:sp>
      <p:sp>
        <p:nvSpPr>
          <p:cNvPr id="3" name="Content Placeholder 2"/>
          <p:cNvSpPr>
            <a:spLocks noGrp="1"/>
          </p:cNvSpPr>
          <p:nvPr>
            <p:ph idx="1"/>
          </p:nvPr>
        </p:nvSpPr>
        <p:spPr/>
        <p:txBody>
          <a:bodyPr/>
          <a:lstStyle/>
          <a:p>
            <a:r>
              <a:rPr lang="en-US" dirty="0"/>
              <a:t>what do you notice about the pattern of 1s and 0s here?</a:t>
            </a:r>
          </a:p>
          <a:p>
            <a:endParaRPr lang="en-US" dirty="0"/>
          </a:p>
          <a:p>
            <a:endParaRPr lang="en-US" dirty="0"/>
          </a:p>
          <a:p>
            <a:endParaRPr lang="en-US" dirty="0"/>
          </a:p>
          <a:p>
            <a:endParaRPr lang="en-US" dirty="0"/>
          </a:p>
          <a:p>
            <a:r>
              <a:rPr lang="en-US" dirty="0"/>
              <a:t>seems silly to store a bunch of 1s, then 0s, then 1s...</a:t>
            </a:r>
          </a:p>
          <a:p>
            <a:r>
              <a:rPr lang="en-US" dirty="0"/>
              <a:t>what if we did </a:t>
            </a:r>
            <a:r>
              <a:rPr lang="en-US" i="1" dirty="0"/>
              <a:t>this </a:t>
            </a:r>
            <a:r>
              <a:rPr lang="en-US" dirty="0"/>
              <a:t>instead:</a:t>
            </a:r>
          </a:p>
          <a:p>
            <a:pPr lvl="1"/>
            <a:r>
              <a:rPr lang="en-US" b="1" dirty="0"/>
              <a:t>record the </a:t>
            </a:r>
            <a:r>
              <a:rPr lang="en-US" b="1" dirty="0">
                <a:solidFill>
                  <a:srgbClr val="FF0000"/>
                </a:solidFill>
              </a:rPr>
              <a:t>exact</a:t>
            </a:r>
            <a:r>
              <a:rPr lang="en-US" b="1" dirty="0"/>
              <a:t> sizes </a:t>
            </a:r>
            <a:r>
              <a:rPr lang="en-US" dirty="0"/>
              <a:t>of each </a:t>
            </a:r>
            <a:r>
              <a:rPr lang="en-US" b="1" dirty="0"/>
              <a:t>contiguous</a:t>
            </a:r>
            <a:r>
              <a:rPr lang="en-US" dirty="0"/>
              <a:t> block</a:t>
            </a:r>
          </a:p>
          <a:p>
            <a:pPr lvl="1"/>
            <a:r>
              <a:rPr lang="en-US" dirty="0"/>
              <a:t>then </a:t>
            </a:r>
            <a:r>
              <a:rPr lang="en-US" b="1" dirty="0"/>
              <a:t>link </a:t>
            </a:r>
            <a:r>
              <a:rPr lang="en-US" b="1" dirty="0" err="1"/>
              <a:t>em</a:t>
            </a:r>
            <a:r>
              <a:rPr lang="en-US" b="1" dirty="0"/>
              <a:t> together</a:t>
            </a:r>
            <a:r>
              <a:rPr lang="mr-IN" b="1" dirty="0"/>
              <a:t>…</a:t>
            </a:r>
            <a:r>
              <a:rPr lang="en-US" b="1" dirty="0"/>
              <a:t> </a:t>
            </a:r>
            <a:r>
              <a:rPr lang="en-US" dirty="0"/>
              <a:t>into a </a:t>
            </a:r>
            <a:r>
              <a:rPr lang="en-US" b="1" dirty="0"/>
              <a:t>list</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350061750"/>
              </p:ext>
            </p:extLst>
          </p:nvPr>
        </p:nvGraphicFramePr>
        <p:xfrm>
          <a:off x="228598" y="952500"/>
          <a:ext cx="8686804" cy="562590"/>
        </p:xfrm>
        <a:graphic>
          <a:graphicData uri="http://schemas.openxmlformats.org/drawingml/2006/table">
            <a:tbl>
              <a:tblPr bandRow="1">
                <a:tableStyleId>{5C22544A-7EE6-4342-B048-85BDC9FD1C3A}</a:tableStyleId>
              </a:tblPr>
              <a:tblGrid>
                <a:gridCol w="542926">
                  <a:extLst>
                    <a:ext uri="{9D8B030D-6E8A-4147-A177-3AD203B41FA5}">
                      <a16:colId xmlns:a16="http://schemas.microsoft.com/office/drawing/2014/main" val="1384112074"/>
                    </a:ext>
                  </a:extLst>
                </a:gridCol>
                <a:gridCol w="542926">
                  <a:extLst>
                    <a:ext uri="{9D8B030D-6E8A-4147-A177-3AD203B41FA5}">
                      <a16:colId xmlns:a16="http://schemas.microsoft.com/office/drawing/2014/main" val="3331961388"/>
                    </a:ext>
                  </a:extLst>
                </a:gridCol>
                <a:gridCol w="542925">
                  <a:extLst>
                    <a:ext uri="{9D8B030D-6E8A-4147-A177-3AD203B41FA5}">
                      <a16:colId xmlns:a16="http://schemas.microsoft.com/office/drawing/2014/main" val="2777906078"/>
                    </a:ext>
                  </a:extLst>
                </a:gridCol>
                <a:gridCol w="542925">
                  <a:extLst>
                    <a:ext uri="{9D8B030D-6E8A-4147-A177-3AD203B41FA5}">
                      <a16:colId xmlns:a16="http://schemas.microsoft.com/office/drawing/2014/main" val="3725912998"/>
                    </a:ext>
                  </a:extLst>
                </a:gridCol>
                <a:gridCol w="542925">
                  <a:extLst>
                    <a:ext uri="{9D8B030D-6E8A-4147-A177-3AD203B41FA5}">
                      <a16:colId xmlns:a16="http://schemas.microsoft.com/office/drawing/2014/main" val="2753798501"/>
                    </a:ext>
                  </a:extLst>
                </a:gridCol>
                <a:gridCol w="542925">
                  <a:extLst>
                    <a:ext uri="{9D8B030D-6E8A-4147-A177-3AD203B41FA5}">
                      <a16:colId xmlns:a16="http://schemas.microsoft.com/office/drawing/2014/main" val="686630993"/>
                    </a:ext>
                  </a:extLst>
                </a:gridCol>
                <a:gridCol w="542925">
                  <a:extLst>
                    <a:ext uri="{9D8B030D-6E8A-4147-A177-3AD203B41FA5}">
                      <a16:colId xmlns:a16="http://schemas.microsoft.com/office/drawing/2014/main" val="3471634480"/>
                    </a:ext>
                  </a:extLst>
                </a:gridCol>
                <a:gridCol w="542925">
                  <a:extLst>
                    <a:ext uri="{9D8B030D-6E8A-4147-A177-3AD203B41FA5}">
                      <a16:colId xmlns:a16="http://schemas.microsoft.com/office/drawing/2014/main" val="555463958"/>
                    </a:ext>
                  </a:extLst>
                </a:gridCol>
                <a:gridCol w="542925">
                  <a:extLst>
                    <a:ext uri="{9D8B030D-6E8A-4147-A177-3AD203B41FA5}">
                      <a16:colId xmlns:a16="http://schemas.microsoft.com/office/drawing/2014/main" val="113298270"/>
                    </a:ext>
                  </a:extLst>
                </a:gridCol>
                <a:gridCol w="542926">
                  <a:extLst>
                    <a:ext uri="{9D8B030D-6E8A-4147-A177-3AD203B41FA5}">
                      <a16:colId xmlns:a16="http://schemas.microsoft.com/office/drawing/2014/main" val="2897741788"/>
                    </a:ext>
                  </a:extLst>
                </a:gridCol>
                <a:gridCol w="542926">
                  <a:extLst>
                    <a:ext uri="{9D8B030D-6E8A-4147-A177-3AD203B41FA5}">
                      <a16:colId xmlns:a16="http://schemas.microsoft.com/office/drawing/2014/main" val="456732486"/>
                    </a:ext>
                  </a:extLst>
                </a:gridCol>
                <a:gridCol w="542925">
                  <a:extLst>
                    <a:ext uri="{9D8B030D-6E8A-4147-A177-3AD203B41FA5}">
                      <a16:colId xmlns:a16="http://schemas.microsoft.com/office/drawing/2014/main" val="1470698338"/>
                    </a:ext>
                  </a:extLst>
                </a:gridCol>
                <a:gridCol w="542925">
                  <a:extLst>
                    <a:ext uri="{9D8B030D-6E8A-4147-A177-3AD203B41FA5}">
                      <a16:colId xmlns:a16="http://schemas.microsoft.com/office/drawing/2014/main" val="2129920525"/>
                    </a:ext>
                  </a:extLst>
                </a:gridCol>
                <a:gridCol w="542925">
                  <a:extLst>
                    <a:ext uri="{9D8B030D-6E8A-4147-A177-3AD203B41FA5}">
                      <a16:colId xmlns:a16="http://schemas.microsoft.com/office/drawing/2014/main" val="3434276878"/>
                    </a:ext>
                  </a:extLst>
                </a:gridCol>
                <a:gridCol w="542925">
                  <a:extLst>
                    <a:ext uri="{9D8B030D-6E8A-4147-A177-3AD203B41FA5}">
                      <a16:colId xmlns:a16="http://schemas.microsoft.com/office/drawing/2014/main" val="3143174102"/>
                    </a:ext>
                  </a:extLst>
                </a:gridCol>
                <a:gridCol w="542925">
                  <a:extLst>
                    <a:ext uri="{9D8B030D-6E8A-4147-A177-3AD203B41FA5}">
                      <a16:colId xmlns:a16="http://schemas.microsoft.com/office/drawing/2014/main" val="1482084563"/>
                    </a:ext>
                  </a:extLst>
                </a:gridCol>
              </a:tblGrid>
              <a:tr h="56259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extLst>
                  <a:ext uri="{0D108BD9-81ED-4DB2-BD59-A6C34878D82A}">
                    <a16:rowId xmlns:a16="http://schemas.microsoft.com/office/drawing/2014/main" val="20399204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40655587"/>
              </p:ext>
            </p:extLst>
          </p:nvPr>
        </p:nvGraphicFramePr>
        <p:xfrm>
          <a:off x="228599" y="1485900"/>
          <a:ext cx="8686804" cy="410189"/>
        </p:xfrm>
        <a:graphic>
          <a:graphicData uri="http://schemas.openxmlformats.org/drawingml/2006/table">
            <a:tbl>
              <a:tblPr bandRow="1">
                <a:tableStyleId>{2D5ABB26-0587-4C30-8999-92F81FD0307C}</a:tableStyleId>
              </a:tblPr>
              <a:tblGrid>
                <a:gridCol w="542926">
                  <a:extLst>
                    <a:ext uri="{9D8B030D-6E8A-4147-A177-3AD203B41FA5}">
                      <a16:colId xmlns:a16="http://schemas.microsoft.com/office/drawing/2014/main" val="1384112074"/>
                    </a:ext>
                  </a:extLst>
                </a:gridCol>
                <a:gridCol w="542926">
                  <a:extLst>
                    <a:ext uri="{9D8B030D-6E8A-4147-A177-3AD203B41FA5}">
                      <a16:colId xmlns:a16="http://schemas.microsoft.com/office/drawing/2014/main" val="3331961388"/>
                    </a:ext>
                  </a:extLst>
                </a:gridCol>
                <a:gridCol w="542925">
                  <a:extLst>
                    <a:ext uri="{9D8B030D-6E8A-4147-A177-3AD203B41FA5}">
                      <a16:colId xmlns:a16="http://schemas.microsoft.com/office/drawing/2014/main" val="2777906078"/>
                    </a:ext>
                  </a:extLst>
                </a:gridCol>
                <a:gridCol w="542925">
                  <a:extLst>
                    <a:ext uri="{9D8B030D-6E8A-4147-A177-3AD203B41FA5}">
                      <a16:colId xmlns:a16="http://schemas.microsoft.com/office/drawing/2014/main" val="3725912998"/>
                    </a:ext>
                  </a:extLst>
                </a:gridCol>
                <a:gridCol w="542925">
                  <a:extLst>
                    <a:ext uri="{9D8B030D-6E8A-4147-A177-3AD203B41FA5}">
                      <a16:colId xmlns:a16="http://schemas.microsoft.com/office/drawing/2014/main" val="2753798501"/>
                    </a:ext>
                  </a:extLst>
                </a:gridCol>
                <a:gridCol w="542925">
                  <a:extLst>
                    <a:ext uri="{9D8B030D-6E8A-4147-A177-3AD203B41FA5}">
                      <a16:colId xmlns:a16="http://schemas.microsoft.com/office/drawing/2014/main" val="686630993"/>
                    </a:ext>
                  </a:extLst>
                </a:gridCol>
                <a:gridCol w="542925">
                  <a:extLst>
                    <a:ext uri="{9D8B030D-6E8A-4147-A177-3AD203B41FA5}">
                      <a16:colId xmlns:a16="http://schemas.microsoft.com/office/drawing/2014/main" val="3471634480"/>
                    </a:ext>
                  </a:extLst>
                </a:gridCol>
                <a:gridCol w="542925">
                  <a:extLst>
                    <a:ext uri="{9D8B030D-6E8A-4147-A177-3AD203B41FA5}">
                      <a16:colId xmlns:a16="http://schemas.microsoft.com/office/drawing/2014/main" val="555463958"/>
                    </a:ext>
                  </a:extLst>
                </a:gridCol>
                <a:gridCol w="542925">
                  <a:extLst>
                    <a:ext uri="{9D8B030D-6E8A-4147-A177-3AD203B41FA5}">
                      <a16:colId xmlns:a16="http://schemas.microsoft.com/office/drawing/2014/main" val="113298270"/>
                    </a:ext>
                  </a:extLst>
                </a:gridCol>
                <a:gridCol w="542926">
                  <a:extLst>
                    <a:ext uri="{9D8B030D-6E8A-4147-A177-3AD203B41FA5}">
                      <a16:colId xmlns:a16="http://schemas.microsoft.com/office/drawing/2014/main" val="2897741788"/>
                    </a:ext>
                  </a:extLst>
                </a:gridCol>
                <a:gridCol w="542926">
                  <a:extLst>
                    <a:ext uri="{9D8B030D-6E8A-4147-A177-3AD203B41FA5}">
                      <a16:colId xmlns:a16="http://schemas.microsoft.com/office/drawing/2014/main" val="456732486"/>
                    </a:ext>
                  </a:extLst>
                </a:gridCol>
                <a:gridCol w="542925">
                  <a:extLst>
                    <a:ext uri="{9D8B030D-6E8A-4147-A177-3AD203B41FA5}">
                      <a16:colId xmlns:a16="http://schemas.microsoft.com/office/drawing/2014/main" val="1470698338"/>
                    </a:ext>
                  </a:extLst>
                </a:gridCol>
                <a:gridCol w="542925">
                  <a:extLst>
                    <a:ext uri="{9D8B030D-6E8A-4147-A177-3AD203B41FA5}">
                      <a16:colId xmlns:a16="http://schemas.microsoft.com/office/drawing/2014/main" val="2129920525"/>
                    </a:ext>
                  </a:extLst>
                </a:gridCol>
                <a:gridCol w="542925">
                  <a:extLst>
                    <a:ext uri="{9D8B030D-6E8A-4147-A177-3AD203B41FA5}">
                      <a16:colId xmlns:a16="http://schemas.microsoft.com/office/drawing/2014/main" val="3434276878"/>
                    </a:ext>
                  </a:extLst>
                </a:gridCol>
                <a:gridCol w="542925">
                  <a:extLst>
                    <a:ext uri="{9D8B030D-6E8A-4147-A177-3AD203B41FA5}">
                      <a16:colId xmlns:a16="http://schemas.microsoft.com/office/drawing/2014/main" val="3143174102"/>
                    </a:ext>
                  </a:extLst>
                </a:gridCol>
                <a:gridCol w="542925">
                  <a:extLst>
                    <a:ext uri="{9D8B030D-6E8A-4147-A177-3AD203B41FA5}">
                      <a16:colId xmlns:a16="http://schemas.microsoft.com/office/drawing/2014/main" val="1482084563"/>
                    </a:ext>
                  </a:extLst>
                </a:gridCol>
              </a:tblGrid>
              <a:tr h="410189">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tc>
                  <a:txBody>
                    <a:bodyPr/>
                    <a:lstStyle/>
                    <a:p>
                      <a:pPr algn="ctr"/>
                      <a:r>
                        <a:rPr lang="en-US" sz="2000" b="1" dirty="0">
                          <a:latin typeface="Consolas" panose="020B0609020204030204" pitchFamily="49" charset="0"/>
                          <a:cs typeface="Consolas" panose="020B0609020204030204" pitchFamily="49" charset="0"/>
                        </a:rPr>
                        <a:t>0</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tc>
                  <a:txBody>
                    <a:bodyPr/>
                    <a:lstStyle/>
                    <a:p>
                      <a:pPr algn="ctr"/>
                      <a:r>
                        <a:rPr lang="en-US" sz="2000" b="1" dirty="0">
                          <a:latin typeface="Consolas" panose="020B0609020204030204" pitchFamily="49" charset="0"/>
                          <a:cs typeface="Consolas" panose="020B0609020204030204" pitchFamily="49" charset="0"/>
                        </a:rPr>
                        <a:t>1</a:t>
                      </a:r>
                    </a:p>
                  </a:txBody>
                  <a:tcPr/>
                </a:tc>
                <a:extLst>
                  <a:ext uri="{0D108BD9-81ED-4DB2-BD59-A6C34878D82A}">
                    <a16:rowId xmlns:a16="http://schemas.microsoft.com/office/drawing/2014/main" val="20399204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544057703"/>
              </p:ext>
            </p:extLst>
          </p:nvPr>
        </p:nvGraphicFramePr>
        <p:xfrm>
          <a:off x="229514" y="1863070"/>
          <a:ext cx="1173023" cy="396240"/>
        </p:xfrm>
        <a:graphic>
          <a:graphicData uri="http://schemas.openxmlformats.org/drawingml/2006/table">
            <a:tbl>
              <a:tblPr bandRow="1">
                <a:tableStyleId>{93296810-A885-4BE3-A3E7-6D5BEEA58F35}</a:tableStyleId>
              </a:tblPr>
              <a:tblGrid>
                <a:gridCol w="640080">
                  <a:extLst>
                    <a:ext uri="{9D8B030D-6E8A-4147-A177-3AD203B41FA5}">
                      <a16:colId xmlns:a16="http://schemas.microsoft.com/office/drawing/2014/main" val="3757175632"/>
                    </a:ext>
                  </a:extLst>
                </a:gridCol>
                <a:gridCol w="532943">
                  <a:extLst>
                    <a:ext uri="{9D8B030D-6E8A-4147-A177-3AD203B41FA5}">
                      <a16:colId xmlns:a16="http://schemas.microsoft.com/office/drawing/2014/main" val="470376530"/>
                    </a:ext>
                  </a:extLst>
                </a:gridCol>
              </a:tblGrid>
              <a:tr h="370840">
                <a:tc>
                  <a:txBody>
                    <a:bodyPr/>
                    <a:lstStyle/>
                    <a:p>
                      <a:pPr algn="ctr"/>
                      <a:r>
                        <a:rPr lang="en-US" sz="2000" b="1" dirty="0">
                          <a:latin typeface="Consolas" panose="020B0609020204030204" pitchFamily="49" charset="0"/>
                          <a:cs typeface="Consolas" panose="020B0609020204030204" pitchFamily="49" charset="0"/>
                        </a:rPr>
                        <a:t>384</a:t>
                      </a:r>
                    </a:p>
                  </a:txBody>
                  <a:tcPr>
                    <a:solidFill>
                      <a:schemeClr val="accent2">
                        <a:lumMod val="20000"/>
                        <a:lumOff val="80000"/>
                      </a:schemeClr>
                    </a:solidFill>
                  </a:tcPr>
                </a:tc>
                <a:tc>
                  <a:txBody>
                    <a:bodyPr/>
                    <a:lstStyle/>
                    <a:p>
                      <a:pPr algn="ctr"/>
                      <a:endParaRPr lang="en-US" sz="2000" b="1" dirty="0">
                        <a:latin typeface="Consolas" panose="020B0609020204030204" pitchFamily="49" charset="0"/>
                        <a:cs typeface="Consolas" panose="020B0609020204030204" pitchFamily="49" charset="0"/>
                      </a:endParaRPr>
                    </a:p>
                  </a:txBody>
                  <a:tcPr>
                    <a:solidFill>
                      <a:schemeClr val="accent2">
                        <a:lumMod val="20000"/>
                        <a:lumOff val="80000"/>
                      </a:schemeClr>
                    </a:solidFill>
                  </a:tcPr>
                </a:tc>
                <a:extLst>
                  <a:ext uri="{0D108BD9-81ED-4DB2-BD59-A6C34878D82A}">
                    <a16:rowId xmlns:a16="http://schemas.microsoft.com/office/drawing/2014/main" val="361357709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505417862"/>
              </p:ext>
            </p:extLst>
          </p:nvPr>
        </p:nvGraphicFramePr>
        <p:xfrm>
          <a:off x="5105400" y="1863070"/>
          <a:ext cx="1173023" cy="396240"/>
        </p:xfrm>
        <a:graphic>
          <a:graphicData uri="http://schemas.openxmlformats.org/drawingml/2006/table">
            <a:tbl>
              <a:tblPr bandRow="1">
                <a:tableStyleId>{93296810-A885-4BE3-A3E7-6D5BEEA58F35}</a:tableStyleId>
              </a:tblPr>
              <a:tblGrid>
                <a:gridCol w="640080">
                  <a:extLst>
                    <a:ext uri="{9D8B030D-6E8A-4147-A177-3AD203B41FA5}">
                      <a16:colId xmlns:a16="http://schemas.microsoft.com/office/drawing/2014/main" val="3757175632"/>
                    </a:ext>
                  </a:extLst>
                </a:gridCol>
                <a:gridCol w="532943">
                  <a:extLst>
                    <a:ext uri="{9D8B030D-6E8A-4147-A177-3AD203B41FA5}">
                      <a16:colId xmlns:a16="http://schemas.microsoft.com/office/drawing/2014/main" val="470376530"/>
                    </a:ext>
                  </a:extLst>
                </a:gridCol>
              </a:tblGrid>
              <a:tr h="370840">
                <a:tc>
                  <a:txBody>
                    <a:bodyPr/>
                    <a:lstStyle/>
                    <a:p>
                      <a:pPr algn="ctr"/>
                      <a:r>
                        <a:rPr lang="en-US" sz="2000" b="1" dirty="0">
                          <a:latin typeface="Consolas" panose="020B0609020204030204" pitchFamily="49" charset="0"/>
                          <a:cs typeface="Consolas" panose="020B0609020204030204" pitchFamily="49" charset="0"/>
                        </a:rPr>
                        <a:t>448</a:t>
                      </a:r>
                    </a:p>
                  </a:txBody>
                  <a:tcPr>
                    <a:solidFill>
                      <a:schemeClr val="accent2">
                        <a:lumMod val="20000"/>
                        <a:lumOff val="80000"/>
                      </a:schemeClr>
                    </a:solidFill>
                  </a:tcPr>
                </a:tc>
                <a:tc>
                  <a:txBody>
                    <a:bodyPr/>
                    <a:lstStyle/>
                    <a:p>
                      <a:pPr algn="ctr"/>
                      <a:endParaRPr lang="en-US" sz="2000" b="1" dirty="0">
                        <a:latin typeface="Consolas" panose="020B0609020204030204" pitchFamily="49" charset="0"/>
                        <a:cs typeface="Consolas" panose="020B0609020204030204" pitchFamily="49" charset="0"/>
                      </a:endParaRPr>
                    </a:p>
                  </a:txBody>
                  <a:tcPr>
                    <a:solidFill>
                      <a:schemeClr val="accent2">
                        <a:lumMod val="20000"/>
                        <a:lumOff val="80000"/>
                      </a:schemeClr>
                    </a:solidFill>
                  </a:tcPr>
                </a:tc>
                <a:extLst>
                  <a:ext uri="{0D108BD9-81ED-4DB2-BD59-A6C34878D82A}">
                    <a16:rowId xmlns:a16="http://schemas.microsoft.com/office/drawing/2014/main" val="3613577095"/>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613387137"/>
              </p:ext>
            </p:extLst>
          </p:nvPr>
        </p:nvGraphicFramePr>
        <p:xfrm>
          <a:off x="3506114" y="1863070"/>
          <a:ext cx="1173023" cy="396240"/>
        </p:xfrm>
        <a:graphic>
          <a:graphicData uri="http://schemas.openxmlformats.org/drawingml/2006/table">
            <a:tbl>
              <a:tblPr bandRow="1">
                <a:tableStyleId>{5C22544A-7EE6-4342-B048-85BDC9FD1C3A}</a:tableStyleId>
              </a:tblPr>
              <a:tblGrid>
                <a:gridCol w="640080">
                  <a:extLst>
                    <a:ext uri="{9D8B030D-6E8A-4147-A177-3AD203B41FA5}">
                      <a16:colId xmlns:a16="http://schemas.microsoft.com/office/drawing/2014/main" val="3757175632"/>
                    </a:ext>
                  </a:extLst>
                </a:gridCol>
                <a:gridCol w="532943">
                  <a:extLst>
                    <a:ext uri="{9D8B030D-6E8A-4147-A177-3AD203B41FA5}">
                      <a16:colId xmlns:a16="http://schemas.microsoft.com/office/drawing/2014/main" val="470376530"/>
                    </a:ext>
                  </a:extLst>
                </a:gridCol>
              </a:tblGrid>
              <a:tr h="370840">
                <a:tc>
                  <a:txBody>
                    <a:bodyPr/>
                    <a:lstStyle/>
                    <a:p>
                      <a:pPr algn="ctr"/>
                      <a:r>
                        <a:rPr lang="en-US" sz="2000" b="1" dirty="0">
                          <a:latin typeface="Consolas" panose="020B0609020204030204" pitchFamily="49" charset="0"/>
                          <a:cs typeface="Consolas" panose="020B0609020204030204" pitchFamily="49" charset="0"/>
                        </a:rPr>
                        <a:t>192</a:t>
                      </a:r>
                    </a:p>
                  </a:txBody>
                  <a:tcPr/>
                </a:tc>
                <a:tc>
                  <a:txBody>
                    <a:bodyPr/>
                    <a:lstStyle/>
                    <a:p>
                      <a:pPr algn="ct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3613577095"/>
                  </a:ext>
                </a:extLst>
              </a:tr>
            </a:tbl>
          </a:graphicData>
        </a:graphic>
      </p:graphicFrame>
      <p:cxnSp>
        <p:nvCxnSpPr>
          <p:cNvPr id="13" name="Straight Arrow Connector 12"/>
          <p:cNvCxnSpPr>
            <a:cxnSpLocks/>
            <a:endCxn id="11" idx="1"/>
          </p:cNvCxnSpPr>
          <p:nvPr/>
        </p:nvCxnSpPr>
        <p:spPr>
          <a:xfrm>
            <a:off x="1143000" y="2061190"/>
            <a:ext cx="236311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a:endCxn id="10" idx="1"/>
          </p:cNvCxnSpPr>
          <p:nvPr/>
        </p:nvCxnSpPr>
        <p:spPr>
          <a:xfrm>
            <a:off x="4419600" y="2061190"/>
            <a:ext cx="6858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76208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Did this improve anything?</a:t>
            </a:r>
          </a:p>
        </p:txBody>
      </p:sp>
      <p:sp>
        <p:nvSpPr>
          <p:cNvPr id="3" name="Content Placeholder 2"/>
          <p:cNvSpPr>
            <a:spLocks noGrp="1"/>
          </p:cNvSpPr>
          <p:nvPr>
            <p:ph idx="1"/>
          </p:nvPr>
        </p:nvSpPr>
        <p:spPr/>
        <p:txBody>
          <a:bodyPr/>
          <a:lstStyle/>
          <a:p>
            <a:r>
              <a:rPr lang="en-US" dirty="0"/>
              <a:t>how big was the bitmap for this? 2 bytes?</a:t>
            </a:r>
          </a:p>
          <a:p>
            <a:endParaRPr lang="en-US" dirty="0"/>
          </a:p>
          <a:p>
            <a:endParaRPr lang="en-US" dirty="0"/>
          </a:p>
          <a:p>
            <a:endParaRPr lang="en-US" dirty="0"/>
          </a:p>
          <a:p>
            <a:endParaRPr lang="en-US" dirty="0"/>
          </a:p>
          <a:p>
            <a:r>
              <a:rPr lang="en-US" dirty="0"/>
              <a:t>now we have 3 linked list nodes</a:t>
            </a:r>
          </a:p>
          <a:p>
            <a:pPr lvl="1"/>
            <a:r>
              <a:rPr lang="en-US" dirty="0"/>
              <a:t>each of which has an </a:t>
            </a:r>
            <a:r>
              <a:rPr lang="en-US" dirty="0" err="1"/>
              <a:t>int</a:t>
            </a:r>
            <a:r>
              <a:rPr lang="en-US" dirty="0"/>
              <a:t> (8 bytes?) and a pointer (8 bytes?)</a:t>
            </a:r>
          </a:p>
          <a:p>
            <a:pPr lvl="1"/>
            <a:r>
              <a:rPr lang="en-US" dirty="0"/>
              <a:t>16B × 3 nodes = 48B to store the nodes</a:t>
            </a:r>
          </a:p>
          <a:p>
            <a:pPr lvl="1"/>
            <a:r>
              <a:rPr lang="en-US" b="1" dirty="0"/>
              <a:t>48 bytes vs. 2 bytes for the bitmap</a:t>
            </a:r>
          </a:p>
          <a:p>
            <a:pPr lvl="2"/>
            <a:r>
              <a:rPr lang="en-US" dirty="0"/>
              <a:t>this seems like a loss??</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120389814"/>
              </p:ext>
            </p:extLst>
          </p:nvPr>
        </p:nvGraphicFramePr>
        <p:xfrm>
          <a:off x="228598" y="952500"/>
          <a:ext cx="8686804" cy="562590"/>
        </p:xfrm>
        <a:graphic>
          <a:graphicData uri="http://schemas.openxmlformats.org/drawingml/2006/table">
            <a:tbl>
              <a:tblPr bandRow="1">
                <a:tableStyleId>{5C22544A-7EE6-4342-B048-85BDC9FD1C3A}</a:tableStyleId>
              </a:tblPr>
              <a:tblGrid>
                <a:gridCol w="3257552">
                  <a:extLst>
                    <a:ext uri="{9D8B030D-6E8A-4147-A177-3AD203B41FA5}">
                      <a16:colId xmlns:a16="http://schemas.microsoft.com/office/drawing/2014/main" val="1384112074"/>
                    </a:ext>
                  </a:extLst>
                </a:gridCol>
                <a:gridCol w="1628775">
                  <a:extLst>
                    <a:ext uri="{9D8B030D-6E8A-4147-A177-3AD203B41FA5}">
                      <a16:colId xmlns:a16="http://schemas.microsoft.com/office/drawing/2014/main" val="3471634480"/>
                    </a:ext>
                  </a:extLst>
                </a:gridCol>
                <a:gridCol w="3800477">
                  <a:extLst>
                    <a:ext uri="{9D8B030D-6E8A-4147-A177-3AD203B41FA5}">
                      <a16:colId xmlns:a16="http://schemas.microsoft.com/office/drawing/2014/main" val="2897741788"/>
                    </a:ext>
                  </a:extLst>
                </a:gridCol>
              </a:tblGrid>
              <a:tr h="562590">
                <a:tc>
                  <a:txBody>
                    <a:bodyPr/>
                    <a:lstStyle/>
                    <a:p>
                      <a:endParaRPr lang="en-US" dirty="0"/>
                    </a:p>
                  </a:txBody>
                  <a:tcPr>
                    <a:solidFill>
                      <a:srgbClr val="C00000"/>
                    </a:solidFill>
                  </a:tcPr>
                </a:tc>
                <a:tc>
                  <a:txBody>
                    <a:bodyPr/>
                    <a:lstStyle/>
                    <a:p>
                      <a:endParaRPr lang="en-US" dirty="0"/>
                    </a:p>
                  </a:txBody>
                  <a:tcPr>
                    <a:solidFill>
                      <a:srgbClr val="D0D8E8"/>
                    </a:solidFill>
                  </a:tcPr>
                </a:tc>
                <a:tc>
                  <a:txBody>
                    <a:bodyPr/>
                    <a:lstStyle/>
                    <a:p>
                      <a:endParaRPr lang="en-US" dirty="0"/>
                    </a:p>
                  </a:txBody>
                  <a:tcPr>
                    <a:solidFill>
                      <a:srgbClr val="C00000"/>
                    </a:solidFill>
                  </a:tcPr>
                </a:tc>
                <a:extLst>
                  <a:ext uri="{0D108BD9-81ED-4DB2-BD59-A6C34878D82A}">
                    <a16:rowId xmlns:a16="http://schemas.microsoft.com/office/drawing/2014/main" val="20399204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470039522"/>
              </p:ext>
            </p:extLst>
          </p:nvPr>
        </p:nvGraphicFramePr>
        <p:xfrm>
          <a:off x="229514" y="1699260"/>
          <a:ext cx="1173023" cy="396240"/>
        </p:xfrm>
        <a:graphic>
          <a:graphicData uri="http://schemas.openxmlformats.org/drawingml/2006/table">
            <a:tbl>
              <a:tblPr bandRow="1">
                <a:tableStyleId>{93296810-A885-4BE3-A3E7-6D5BEEA58F35}</a:tableStyleId>
              </a:tblPr>
              <a:tblGrid>
                <a:gridCol w="640080">
                  <a:extLst>
                    <a:ext uri="{9D8B030D-6E8A-4147-A177-3AD203B41FA5}">
                      <a16:colId xmlns:a16="http://schemas.microsoft.com/office/drawing/2014/main" val="3757175632"/>
                    </a:ext>
                  </a:extLst>
                </a:gridCol>
                <a:gridCol w="532943">
                  <a:extLst>
                    <a:ext uri="{9D8B030D-6E8A-4147-A177-3AD203B41FA5}">
                      <a16:colId xmlns:a16="http://schemas.microsoft.com/office/drawing/2014/main" val="470376530"/>
                    </a:ext>
                  </a:extLst>
                </a:gridCol>
              </a:tblGrid>
              <a:tr h="370840">
                <a:tc>
                  <a:txBody>
                    <a:bodyPr/>
                    <a:lstStyle/>
                    <a:p>
                      <a:pPr algn="ctr"/>
                      <a:r>
                        <a:rPr lang="en-US" sz="2000" b="1" dirty="0">
                          <a:latin typeface="Consolas" panose="020B0609020204030204" pitchFamily="49" charset="0"/>
                          <a:cs typeface="Consolas" panose="020B0609020204030204" pitchFamily="49" charset="0"/>
                        </a:rPr>
                        <a:t>384</a:t>
                      </a:r>
                    </a:p>
                  </a:txBody>
                  <a:tcPr>
                    <a:solidFill>
                      <a:schemeClr val="accent2">
                        <a:lumMod val="20000"/>
                        <a:lumOff val="80000"/>
                      </a:schemeClr>
                    </a:solidFill>
                  </a:tcPr>
                </a:tc>
                <a:tc>
                  <a:txBody>
                    <a:bodyPr/>
                    <a:lstStyle/>
                    <a:p>
                      <a:pPr algn="ctr"/>
                      <a:endParaRPr lang="en-US" sz="2000" b="1" dirty="0">
                        <a:latin typeface="Consolas" panose="020B0609020204030204" pitchFamily="49" charset="0"/>
                        <a:cs typeface="Consolas" panose="020B0609020204030204" pitchFamily="49" charset="0"/>
                      </a:endParaRPr>
                    </a:p>
                  </a:txBody>
                  <a:tcPr>
                    <a:solidFill>
                      <a:schemeClr val="accent2">
                        <a:lumMod val="20000"/>
                        <a:lumOff val="80000"/>
                      </a:schemeClr>
                    </a:solidFill>
                  </a:tcPr>
                </a:tc>
                <a:extLst>
                  <a:ext uri="{0D108BD9-81ED-4DB2-BD59-A6C34878D82A}">
                    <a16:rowId xmlns:a16="http://schemas.microsoft.com/office/drawing/2014/main" val="361357709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54887519"/>
              </p:ext>
            </p:extLst>
          </p:nvPr>
        </p:nvGraphicFramePr>
        <p:xfrm>
          <a:off x="5105400" y="1699260"/>
          <a:ext cx="1173023" cy="396240"/>
        </p:xfrm>
        <a:graphic>
          <a:graphicData uri="http://schemas.openxmlformats.org/drawingml/2006/table">
            <a:tbl>
              <a:tblPr bandRow="1">
                <a:tableStyleId>{93296810-A885-4BE3-A3E7-6D5BEEA58F35}</a:tableStyleId>
              </a:tblPr>
              <a:tblGrid>
                <a:gridCol w="640080">
                  <a:extLst>
                    <a:ext uri="{9D8B030D-6E8A-4147-A177-3AD203B41FA5}">
                      <a16:colId xmlns:a16="http://schemas.microsoft.com/office/drawing/2014/main" val="3757175632"/>
                    </a:ext>
                  </a:extLst>
                </a:gridCol>
                <a:gridCol w="532943">
                  <a:extLst>
                    <a:ext uri="{9D8B030D-6E8A-4147-A177-3AD203B41FA5}">
                      <a16:colId xmlns:a16="http://schemas.microsoft.com/office/drawing/2014/main" val="470376530"/>
                    </a:ext>
                  </a:extLst>
                </a:gridCol>
              </a:tblGrid>
              <a:tr h="370840">
                <a:tc>
                  <a:txBody>
                    <a:bodyPr/>
                    <a:lstStyle/>
                    <a:p>
                      <a:pPr algn="ctr"/>
                      <a:r>
                        <a:rPr lang="en-US" sz="2000" b="1" dirty="0">
                          <a:latin typeface="Consolas" panose="020B0609020204030204" pitchFamily="49" charset="0"/>
                          <a:cs typeface="Consolas" panose="020B0609020204030204" pitchFamily="49" charset="0"/>
                        </a:rPr>
                        <a:t>448</a:t>
                      </a:r>
                    </a:p>
                  </a:txBody>
                  <a:tcPr>
                    <a:solidFill>
                      <a:schemeClr val="accent2">
                        <a:lumMod val="20000"/>
                        <a:lumOff val="80000"/>
                      </a:schemeClr>
                    </a:solidFill>
                  </a:tcPr>
                </a:tc>
                <a:tc>
                  <a:txBody>
                    <a:bodyPr/>
                    <a:lstStyle/>
                    <a:p>
                      <a:pPr algn="ctr"/>
                      <a:endParaRPr lang="en-US" sz="2000" b="1" dirty="0">
                        <a:latin typeface="Consolas" panose="020B0609020204030204" pitchFamily="49" charset="0"/>
                        <a:cs typeface="Consolas" panose="020B0609020204030204" pitchFamily="49" charset="0"/>
                      </a:endParaRPr>
                    </a:p>
                  </a:txBody>
                  <a:tcPr>
                    <a:solidFill>
                      <a:schemeClr val="accent2">
                        <a:lumMod val="20000"/>
                        <a:lumOff val="80000"/>
                      </a:schemeClr>
                    </a:solidFill>
                  </a:tcPr>
                </a:tc>
                <a:extLst>
                  <a:ext uri="{0D108BD9-81ED-4DB2-BD59-A6C34878D82A}">
                    <a16:rowId xmlns:a16="http://schemas.microsoft.com/office/drawing/2014/main" val="3613577095"/>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44351669"/>
              </p:ext>
            </p:extLst>
          </p:nvPr>
        </p:nvGraphicFramePr>
        <p:xfrm>
          <a:off x="3506114" y="1699260"/>
          <a:ext cx="1173023" cy="396240"/>
        </p:xfrm>
        <a:graphic>
          <a:graphicData uri="http://schemas.openxmlformats.org/drawingml/2006/table">
            <a:tbl>
              <a:tblPr bandRow="1">
                <a:tableStyleId>{5C22544A-7EE6-4342-B048-85BDC9FD1C3A}</a:tableStyleId>
              </a:tblPr>
              <a:tblGrid>
                <a:gridCol w="640080">
                  <a:extLst>
                    <a:ext uri="{9D8B030D-6E8A-4147-A177-3AD203B41FA5}">
                      <a16:colId xmlns:a16="http://schemas.microsoft.com/office/drawing/2014/main" val="3757175632"/>
                    </a:ext>
                  </a:extLst>
                </a:gridCol>
                <a:gridCol w="532943">
                  <a:extLst>
                    <a:ext uri="{9D8B030D-6E8A-4147-A177-3AD203B41FA5}">
                      <a16:colId xmlns:a16="http://schemas.microsoft.com/office/drawing/2014/main" val="470376530"/>
                    </a:ext>
                  </a:extLst>
                </a:gridCol>
              </a:tblGrid>
              <a:tr h="370840">
                <a:tc>
                  <a:txBody>
                    <a:bodyPr/>
                    <a:lstStyle/>
                    <a:p>
                      <a:pPr algn="ctr"/>
                      <a:r>
                        <a:rPr lang="en-US" sz="2000" b="1" dirty="0">
                          <a:latin typeface="Consolas" panose="020B0609020204030204" pitchFamily="49" charset="0"/>
                          <a:cs typeface="Consolas" panose="020B0609020204030204" pitchFamily="49" charset="0"/>
                        </a:rPr>
                        <a:t>192</a:t>
                      </a:r>
                    </a:p>
                  </a:txBody>
                  <a:tcPr/>
                </a:tc>
                <a:tc>
                  <a:txBody>
                    <a:bodyPr/>
                    <a:lstStyle/>
                    <a:p>
                      <a:pPr algn="ct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3613577095"/>
                  </a:ext>
                </a:extLst>
              </a:tr>
            </a:tbl>
          </a:graphicData>
        </a:graphic>
      </p:graphicFrame>
      <p:cxnSp>
        <p:nvCxnSpPr>
          <p:cNvPr id="13" name="Straight Arrow Connector 12"/>
          <p:cNvCxnSpPr>
            <a:cxnSpLocks/>
            <a:endCxn id="11" idx="1"/>
          </p:cNvCxnSpPr>
          <p:nvPr/>
        </p:nvCxnSpPr>
        <p:spPr>
          <a:xfrm>
            <a:off x="1143000" y="1897380"/>
            <a:ext cx="236311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a:endCxn id="10" idx="1"/>
          </p:cNvCxnSpPr>
          <p:nvPr/>
        </p:nvCxnSpPr>
        <p:spPr>
          <a:xfrm>
            <a:off x="4419600" y="1897380"/>
            <a:ext cx="6858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80658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Welllllllll</a:t>
            </a:r>
            <a:endParaRPr lang="en-US" dirty="0"/>
          </a:p>
        </p:txBody>
      </p:sp>
      <p:sp>
        <p:nvSpPr>
          <p:cNvPr id="3" name="Content Placeholder 2"/>
          <p:cNvSpPr>
            <a:spLocks noGrp="1"/>
          </p:cNvSpPr>
          <p:nvPr>
            <p:ph idx="1"/>
          </p:nvPr>
        </p:nvSpPr>
        <p:spPr/>
        <p:txBody>
          <a:bodyPr/>
          <a:lstStyle/>
          <a:p>
            <a:r>
              <a:rPr lang="en-US" dirty="0"/>
              <a:t>this looks bad for small examples, but </a:t>
            </a:r>
            <a:r>
              <a:rPr lang="en-US" b="1" dirty="0"/>
              <a:t>for a bitmap</a:t>
            </a:r>
            <a:r>
              <a:rPr lang="mr-IN" b="1" dirty="0"/>
              <a:t>…</a:t>
            </a:r>
            <a:endParaRPr lang="en-US" b="1" dirty="0"/>
          </a:p>
          <a:p>
            <a:pPr lvl="1"/>
            <a:r>
              <a:rPr lang="en-US" dirty="0"/>
              <a:t>with 64B chunks, a 1MB allocation would need </a:t>
            </a:r>
            <a:r>
              <a:rPr lang="en-US" b="1" dirty="0">
                <a:solidFill>
                  <a:srgbClr val="FF0000"/>
                </a:solidFill>
              </a:rPr>
              <a:t>16,384 chunks</a:t>
            </a:r>
          </a:p>
          <a:p>
            <a:pPr lvl="2"/>
            <a:r>
              <a:rPr lang="en-US" dirty="0"/>
              <a:t>that's </a:t>
            </a:r>
            <a:r>
              <a:rPr lang="en-US" b="1" dirty="0">
                <a:solidFill>
                  <a:srgbClr val="FF0000"/>
                </a:solidFill>
              </a:rPr>
              <a:t>2 kilobytes of 1s</a:t>
            </a:r>
            <a:r>
              <a:rPr lang="en-US" b="1" dirty="0"/>
              <a:t> in the bitmap</a:t>
            </a:r>
          </a:p>
          <a:p>
            <a:pPr lvl="1"/>
            <a:r>
              <a:rPr lang="en-US" dirty="0"/>
              <a:t>could make chunks bigger to make the bitmap smaller</a:t>
            </a:r>
            <a:r>
              <a:rPr lang="mr-IN" dirty="0"/>
              <a:t>…</a:t>
            </a:r>
            <a:endParaRPr lang="en-US" dirty="0"/>
          </a:p>
          <a:p>
            <a:pPr lvl="2"/>
            <a:r>
              <a:rPr lang="en-US" dirty="0"/>
              <a:t>but that worsens internal fragmentation</a:t>
            </a:r>
          </a:p>
          <a:p>
            <a:r>
              <a:rPr lang="en-US" dirty="0"/>
              <a:t>linked list avoids internal fragmentation by measuring in </a:t>
            </a:r>
            <a:r>
              <a:rPr lang="en-US" i="1" dirty="0"/>
              <a:t>bytes</a:t>
            </a:r>
            <a:endParaRPr lang="en-US" dirty="0"/>
          </a:p>
          <a:p>
            <a:pPr lvl="1"/>
            <a:r>
              <a:rPr lang="en-US" dirty="0"/>
              <a:t>always make a block </a:t>
            </a:r>
            <a:r>
              <a:rPr lang="en-US" b="1" dirty="0"/>
              <a:t>exactly</a:t>
            </a:r>
            <a:r>
              <a:rPr lang="en-US" dirty="0"/>
              <a:t> the size it needs to be</a:t>
            </a:r>
          </a:p>
          <a:p>
            <a:r>
              <a:rPr lang="en-US" dirty="0"/>
              <a:t>in the </a:t>
            </a:r>
            <a:r>
              <a:rPr lang="en-US" i="1" dirty="0"/>
              <a:t>worst case,</a:t>
            </a:r>
            <a:r>
              <a:rPr lang="en-US" dirty="0"/>
              <a:t> a linked list uses more memory than a bitmap</a:t>
            </a:r>
          </a:p>
          <a:p>
            <a:pPr lvl="1"/>
            <a:r>
              <a:rPr lang="en-US" dirty="0"/>
              <a:t>but in the </a:t>
            </a:r>
            <a:r>
              <a:rPr lang="en-US" b="1" dirty="0"/>
              <a:t>average</a:t>
            </a:r>
            <a:r>
              <a:rPr lang="en-US" dirty="0"/>
              <a:t> and </a:t>
            </a:r>
            <a:r>
              <a:rPr lang="en-US" b="1" dirty="0"/>
              <a:t>best</a:t>
            </a:r>
            <a:r>
              <a:rPr lang="en-US" dirty="0"/>
              <a:t> cases, it uses </a:t>
            </a:r>
            <a:r>
              <a:rPr lang="en-US" b="1" dirty="0"/>
              <a:t>far less.</a:t>
            </a:r>
          </a:p>
          <a:p>
            <a:r>
              <a:rPr lang="en-US" dirty="0"/>
              <a:t>a bitmap grows linearly in the </a:t>
            </a:r>
            <a:r>
              <a:rPr lang="en-US" b="1" dirty="0"/>
              <a:t>number of bytes used.</a:t>
            </a:r>
          </a:p>
          <a:p>
            <a:r>
              <a:rPr lang="en-US" dirty="0"/>
              <a:t>a linked list grows linearly in the </a:t>
            </a:r>
            <a:r>
              <a:rPr lang="en-US" b="1" i="1" dirty="0"/>
              <a:t>number of allocations (blocks).</a:t>
            </a:r>
          </a:p>
          <a:p>
            <a:endParaRPr lang="en-US" b="1" dirty="0"/>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22</a:t>
            </a:fld>
            <a:endParaRPr lang="en-US"/>
          </a:p>
        </p:txBody>
      </p:sp>
    </p:spTree>
    <p:extLst>
      <p:ext uri="{BB962C8B-B14F-4D97-AF65-F5344CB8AC3E}">
        <p14:creationId xmlns:p14="http://schemas.microsoft.com/office/powerpoint/2010/main" val="316226999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 the piper</a:t>
            </a:r>
          </a:p>
        </p:txBody>
      </p:sp>
      <p:sp>
        <p:nvSpPr>
          <p:cNvPr id="3" name="Content Placeholder 2"/>
          <p:cNvSpPr>
            <a:spLocks noGrp="1"/>
          </p:cNvSpPr>
          <p:nvPr>
            <p:ph idx="1"/>
          </p:nvPr>
        </p:nvSpPr>
        <p:spPr>
          <a:xfrm>
            <a:off x="152400" y="495301"/>
            <a:ext cx="8763000" cy="4571999"/>
          </a:xfrm>
        </p:spPr>
        <p:txBody>
          <a:bodyPr/>
          <a:lstStyle/>
          <a:p>
            <a:r>
              <a:rPr lang="en-US" dirty="0"/>
              <a:t>linked lists </a:t>
            </a:r>
            <a:r>
              <a:rPr lang="en-US" b="1" dirty="0"/>
              <a:t>change size. </a:t>
            </a:r>
            <a:r>
              <a:rPr lang="en-US" dirty="0"/>
              <a:t>so where do we allocate it?</a:t>
            </a:r>
            <a:endParaRPr lang="en-US" b="1" dirty="0"/>
          </a:p>
          <a:p>
            <a:r>
              <a:rPr lang="en-US" dirty="0"/>
              <a:t>we can </a:t>
            </a:r>
            <a:r>
              <a:rPr lang="en-US" b="1" dirty="0"/>
              <a:t>embed the list within the free and allocated blocks</a:t>
            </a:r>
          </a:p>
          <a:p>
            <a:endParaRPr lang="en-US" b="1" dirty="0"/>
          </a:p>
          <a:p>
            <a:endParaRPr lang="en-US" b="1" dirty="0"/>
          </a:p>
          <a:p>
            <a:pPr marL="0" indent="0">
              <a:buNone/>
            </a:pPr>
            <a:endParaRPr lang="en-US" b="1" dirty="0"/>
          </a:p>
          <a:p>
            <a:r>
              <a:rPr lang="en-US" dirty="0"/>
              <a:t>every block starts with a </a:t>
            </a:r>
            <a:r>
              <a:rPr lang="en-US" b="1" dirty="0"/>
              <a:t>header</a:t>
            </a:r>
            <a:r>
              <a:rPr lang="en-US" dirty="0"/>
              <a:t> that includes the size, pointer, and its status (used or not).</a:t>
            </a:r>
          </a:p>
          <a:p>
            <a:r>
              <a:rPr lang="en-US" dirty="0"/>
              <a:t>so a 100B block will take up maybe 116B total:</a:t>
            </a:r>
          </a:p>
          <a:p>
            <a:pPr lvl="1"/>
            <a:r>
              <a:rPr lang="en-US" dirty="0"/>
              <a:t>16B for the header</a:t>
            </a:r>
          </a:p>
          <a:p>
            <a:pPr lvl="1"/>
            <a:r>
              <a:rPr lang="en-US" dirty="0"/>
              <a:t>100B for the space the user asked for</a:t>
            </a:r>
          </a:p>
          <a:p>
            <a:r>
              <a:rPr lang="en-US" dirty="0"/>
              <a:t>the </a:t>
            </a:r>
            <a:r>
              <a:rPr lang="en-US" b="1" dirty="0"/>
              <a:t>allocator</a:t>
            </a:r>
            <a:r>
              <a:rPr lang="en-US" dirty="0"/>
              <a:t> is the only one who sees these headers.</a:t>
            </a:r>
          </a:p>
          <a:p>
            <a:pPr lvl="1"/>
            <a:r>
              <a:rPr lang="en-US" dirty="0"/>
              <a:t>or at least, it’s supposed to be… if the user program writes past the end of a heap block, </a:t>
            </a:r>
            <a:r>
              <a:rPr lang="en-US" b="1" dirty="0">
                <a:solidFill>
                  <a:srgbClr val="FF0000"/>
                </a:solidFill>
              </a:rPr>
              <a:t>it can mess up the linked list!</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12185789"/>
              </p:ext>
            </p:extLst>
          </p:nvPr>
        </p:nvGraphicFramePr>
        <p:xfrm>
          <a:off x="228598" y="1257300"/>
          <a:ext cx="8686804" cy="562590"/>
        </p:xfrm>
        <a:graphic>
          <a:graphicData uri="http://schemas.openxmlformats.org/drawingml/2006/table">
            <a:tbl>
              <a:tblPr bandRow="1">
                <a:tableStyleId>{5C22544A-7EE6-4342-B048-85BDC9FD1C3A}</a:tableStyleId>
              </a:tblPr>
              <a:tblGrid>
                <a:gridCol w="542926">
                  <a:extLst>
                    <a:ext uri="{9D8B030D-6E8A-4147-A177-3AD203B41FA5}">
                      <a16:colId xmlns:a16="http://schemas.microsoft.com/office/drawing/2014/main" val="1384112074"/>
                    </a:ext>
                  </a:extLst>
                </a:gridCol>
                <a:gridCol w="2714626">
                  <a:extLst>
                    <a:ext uri="{9D8B030D-6E8A-4147-A177-3AD203B41FA5}">
                      <a16:colId xmlns:a16="http://schemas.microsoft.com/office/drawing/2014/main" val="3331961388"/>
                    </a:ext>
                  </a:extLst>
                </a:gridCol>
                <a:gridCol w="542925">
                  <a:extLst>
                    <a:ext uri="{9D8B030D-6E8A-4147-A177-3AD203B41FA5}">
                      <a16:colId xmlns:a16="http://schemas.microsoft.com/office/drawing/2014/main" val="3471634480"/>
                    </a:ext>
                  </a:extLst>
                </a:gridCol>
                <a:gridCol w="1085850">
                  <a:extLst>
                    <a:ext uri="{9D8B030D-6E8A-4147-A177-3AD203B41FA5}">
                      <a16:colId xmlns:a16="http://schemas.microsoft.com/office/drawing/2014/main" val="555463958"/>
                    </a:ext>
                  </a:extLst>
                </a:gridCol>
                <a:gridCol w="542926">
                  <a:extLst>
                    <a:ext uri="{9D8B030D-6E8A-4147-A177-3AD203B41FA5}">
                      <a16:colId xmlns:a16="http://schemas.microsoft.com/office/drawing/2014/main" val="2897741788"/>
                    </a:ext>
                  </a:extLst>
                </a:gridCol>
                <a:gridCol w="3257551">
                  <a:extLst>
                    <a:ext uri="{9D8B030D-6E8A-4147-A177-3AD203B41FA5}">
                      <a16:colId xmlns:a16="http://schemas.microsoft.com/office/drawing/2014/main" val="456732486"/>
                    </a:ext>
                  </a:extLst>
                </a:gridCol>
              </a:tblGrid>
              <a:tr h="562590">
                <a:tc>
                  <a:txBody>
                    <a:bodyPr/>
                    <a:lstStyle/>
                    <a:p>
                      <a:pPr algn="ctr"/>
                      <a:r>
                        <a:rPr lang="en-US" b="1" dirty="0">
                          <a:solidFill>
                            <a:schemeClr val="tx1"/>
                          </a:solidFill>
                        </a:rPr>
                        <a:t>100</a:t>
                      </a:r>
                    </a:p>
                  </a:txBody>
                  <a:tcPr anchor="ctr">
                    <a:solidFill>
                      <a:schemeClr val="bg1">
                        <a:lumMod val="75000"/>
                      </a:schemeClr>
                    </a:solidFill>
                  </a:tcPr>
                </a:tc>
                <a:tc>
                  <a:txBody>
                    <a:bodyPr/>
                    <a:lstStyle/>
                    <a:p>
                      <a:pPr algn="ctr"/>
                      <a:endParaRPr lang="en-US" b="1" dirty="0"/>
                    </a:p>
                  </a:txBody>
                  <a:tcPr anchor="ctr">
                    <a:solidFill>
                      <a:srgbClr val="C00000"/>
                    </a:solidFill>
                  </a:tcPr>
                </a:tc>
                <a:tc>
                  <a:txBody>
                    <a:bodyPr/>
                    <a:lstStyle/>
                    <a:p>
                      <a:pPr algn="ctr"/>
                      <a:r>
                        <a:rPr lang="en-US" b="1" dirty="0"/>
                        <a:t>48</a:t>
                      </a:r>
                    </a:p>
                  </a:txBody>
                  <a:tcPr anchor="ctr">
                    <a:solidFill>
                      <a:schemeClr val="bg1">
                        <a:lumMod val="75000"/>
                      </a:schemeClr>
                    </a:solidFill>
                  </a:tcPr>
                </a:tc>
                <a:tc>
                  <a:txBody>
                    <a:bodyPr/>
                    <a:lstStyle/>
                    <a:p>
                      <a:pPr algn="ctr"/>
                      <a:endParaRPr lang="en-US" b="1" dirty="0"/>
                    </a:p>
                  </a:txBody>
                  <a:tcPr anchor="ctr">
                    <a:solidFill>
                      <a:schemeClr val="accent1">
                        <a:lumMod val="75000"/>
                      </a:schemeClr>
                    </a:solidFill>
                  </a:tcPr>
                </a:tc>
                <a:tc>
                  <a:txBody>
                    <a:bodyPr/>
                    <a:lstStyle/>
                    <a:p>
                      <a:pPr algn="ctr"/>
                      <a:r>
                        <a:rPr lang="en-US" sz="1600" b="1" dirty="0">
                          <a:solidFill>
                            <a:schemeClr val="tx1"/>
                          </a:solidFill>
                        </a:rPr>
                        <a:t>136</a:t>
                      </a:r>
                      <a:endParaRPr lang="en-US" b="1" dirty="0">
                        <a:solidFill>
                          <a:schemeClr val="tx1"/>
                        </a:solidFill>
                      </a:endParaRPr>
                    </a:p>
                  </a:txBody>
                  <a:tcPr anchor="ctr">
                    <a:solidFill>
                      <a:schemeClr val="bg1">
                        <a:lumMod val="75000"/>
                      </a:schemeClr>
                    </a:solidFill>
                  </a:tcPr>
                </a:tc>
                <a:tc>
                  <a:txBody>
                    <a:bodyPr/>
                    <a:lstStyle/>
                    <a:p>
                      <a:pPr algn="ctr"/>
                      <a:endParaRPr lang="en-US" b="1" dirty="0"/>
                    </a:p>
                  </a:txBody>
                  <a:tcPr anchor="ctr">
                    <a:solidFill>
                      <a:srgbClr val="C00000"/>
                    </a:solidFill>
                  </a:tcPr>
                </a:tc>
                <a:extLst>
                  <a:ext uri="{0D108BD9-81ED-4DB2-BD59-A6C34878D82A}">
                    <a16:rowId xmlns:a16="http://schemas.microsoft.com/office/drawing/2014/main" val="203992041"/>
                  </a:ext>
                </a:extLst>
              </a:tr>
            </a:tbl>
          </a:graphicData>
        </a:graphic>
      </p:graphicFrame>
      <p:sp>
        <p:nvSpPr>
          <p:cNvPr id="8" name="Arc 7"/>
          <p:cNvSpPr/>
          <p:nvPr/>
        </p:nvSpPr>
        <p:spPr>
          <a:xfrm>
            <a:off x="480152" y="1417960"/>
            <a:ext cx="3177448" cy="694060"/>
          </a:xfrm>
          <a:prstGeom prst="arc">
            <a:avLst>
              <a:gd name="adj1" fmla="val 141736"/>
              <a:gd name="adj2" fmla="val 1068603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Arc 8"/>
          <p:cNvSpPr/>
          <p:nvPr/>
        </p:nvSpPr>
        <p:spPr>
          <a:xfrm>
            <a:off x="3657600" y="1409700"/>
            <a:ext cx="1676400" cy="694060"/>
          </a:xfrm>
          <a:prstGeom prst="arc">
            <a:avLst>
              <a:gd name="adj1" fmla="val 141736"/>
              <a:gd name="adj2" fmla="val 1068603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552026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Allocation algorithms</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24</a:t>
            </a:fld>
            <a:endParaRPr lang="en-US"/>
          </a:p>
        </p:txBody>
      </p:sp>
    </p:spTree>
    <p:extLst>
      <p:ext uri="{BB962C8B-B14F-4D97-AF65-F5344CB8AC3E}">
        <p14:creationId xmlns:p14="http://schemas.microsoft.com/office/powerpoint/2010/main" val="236698907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Tabula rasa</a:t>
            </a:r>
          </a:p>
        </p:txBody>
      </p:sp>
      <p:sp>
        <p:nvSpPr>
          <p:cNvPr id="3" name="Content Placeholder 2"/>
          <p:cNvSpPr>
            <a:spLocks noGrp="1"/>
          </p:cNvSpPr>
          <p:nvPr>
            <p:ph idx="1"/>
          </p:nvPr>
        </p:nvSpPr>
        <p:spPr/>
        <p:txBody>
          <a:bodyPr/>
          <a:lstStyle/>
          <a:p>
            <a:r>
              <a:rPr lang="en-US" dirty="0"/>
              <a:t>when your program first starts up, the heap looks like this:</a:t>
            </a:r>
          </a:p>
          <a:p>
            <a:endParaRPr lang="en-US" dirty="0"/>
          </a:p>
          <a:p>
            <a:endParaRPr lang="en-US" dirty="0"/>
          </a:p>
          <a:p>
            <a:endParaRPr lang="en-US" dirty="0"/>
          </a:p>
          <a:p>
            <a:r>
              <a:rPr lang="en-US" dirty="0"/>
              <a:t>if we want to start allocating stuff, </a:t>
            </a:r>
            <a:r>
              <a:rPr lang="en-US" b="1" dirty="0"/>
              <a:t>what's the most obvious way to allocate?</a:t>
            </a:r>
          </a:p>
          <a:p>
            <a:pPr lvl="1"/>
            <a:r>
              <a:rPr lang="en-US" dirty="0"/>
              <a:t>slice off a part of the </a:t>
            </a:r>
            <a:r>
              <a:rPr lang="en-US" b="1" dirty="0"/>
              <a:t>beginning of the free space </a:t>
            </a:r>
            <a:r>
              <a:rPr lang="en-US" dirty="0"/>
              <a:t>each time</a:t>
            </a:r>
          </a:p>
          <a:p>
            <a:r>
              <a:rPr lang="en-US" dirty="0"/>
              <a:t>but we're using a linked list, and there are now </a:t>
            </a:r>
            <a:r>
              <a:rPr lang="en-US" b="1" dirty="0"/>
              <a:t>6 nodes</a:t>
            </a:r>
            <a:r>
              <a:rPr lang="en-US" dirty="0"/>
              <a:t> in it</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25</a:t>
            </a:fld>
            <a:endParaRPr lang="en-US"/>
          </a:p>
        </p:txBody>
      </p:sp>
      <p:sp>
        <p:nvSpPr>
          <p:cNvPr id="7" name="Rectangle 6"/>
          <p:cNvSpPr/>
          <p:nvPr/>
        </p:nvSpPr>
        <p:spPr>
          <a:xfrm>
            <a:off x="228600" y="1028700"/>
            <a:ext cx="8686800" cy="76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8600" y="1028699"/>
            <a:ext cx="11430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ectangle 8"/>
          <p:cNvSpPr/>
          <p:nvPr/>
        </p:nvSpPr>
        <p:spPr>
          <a:xfrm>
            <a:off x="1371600" y="1028699"/>
            <a:ext cx="533400" cy="76200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 name="Rectangle 9"/>
          <p:cNvSpPr/>
          <p:nvPr/>
        </p:nvSpPr>
        <p:spPr>
          <a:xfrm>
            <a:off x="1905000" y="1028699"/>
            <a:ext cx="2133600" cy="76200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 name="Rectangle 10"/>
          <p:cNvSpPr/>
          <p:nvPr/>
        </p:nvSpPr>
        <p:spPr>
          <a:xfrm>
            <a:off x="4038600" y="1028699"/>
            <a:ext cx="12954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334000" y="1028699"/>
            <a:ext cx="2971800" cy="76200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5354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P spid="7" grpId="0" animBg="1"/>
      <p:bldP spid="8" grpId="0" animBg="1"/>
      <p:bldP spid="9" grpId="0" animBg="1"/>
      <p:bldP spid="10" grpId="0" animBg="1"/>
      <p:bldP spid="11"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Tabula... not-so-rasa</a:t>
            </a:r>
          </a:p>
        </p:txBody>
      </p:sp>
      <p:sp>
        <p:nvSpPr>
          <p:cNvPr id="3" name="Content Placeholder 2"/>
          <p:cNvSpPr>
            <a:spLocks noGrp="1"/>
          </p:cNvSpPr>
          <p:nvPr>
            <p:ph idx="1"/>
          </p:nvPr>
        </p:nvSpPr>
        <p:spPr/>
        <p:txBody>
          <a:bodyPr/>
          <a:lstStyle/>
          <a:p>
            <a:r>
              <a:rPr lang="en-US" dirty="0"/>
              <a:t>in the middle of the program, the heap will look more like like this:</a:t>
            </a:r>
          </a:p>
          <a:p>
            <a:endParaRPr lang="en-US" dirty="0"/>
          </a:p>
          <a:p>
            <a:endParaRPr lang="en-US" dirty="0"/>
          </a:p>
          <a:p>
            <a:endParaRPr lang="en-US" dirty="0"/>
          </a:p>
          <a:p>
            <a:r>
              <a:rPr lang="en-US" dirty="0"/>
              <a:t>now we want to allocate a block like this: </a:t>
            </a:r>
          </a:p>
          <a:p>
            <a:r>
              <a:rPr lang="en-US" dirty="0"/>
              <a:t>how do we find a spot where it will fit?</a:t>
            </a:r>
            <a:br>
              <a:rPr lang="en-US" dirty="0"/>
            </a:br>
            <a:r>
              <a:rPr lang="en-US" dirty="0"/>
              <a:t>we're using a </a:t>
            </a:r>
            <a:r>
              <a:rPr lang="en-US" b="1" dirty="0"/>
              <a:t>linked list...</a:t>
            </a:r>
          </a:p>
          <a:p>
            <a:pPr lvl="1"/>
            <a:r>
              <a:rPr lang="en-US" dirty="0"/>
              <a:t>we could start at the </a:t>
            </a:r>
            <a:r>
              <a:rPr lang="en-US" b="1" dirty="0"/>
              <a:t>beginning</a:t>
            </a:r>
            <a:r>
              <a:rPr lang="en-US" dirty="0"/>
              <a:t> of the heap, looking for a spot</a:t>
            </a:r>
          </a:p>
          <a:p>
            <a:pPr lvl="1"/>
            <a:r>
              <a:rPr lang="en-US" dirty="0"/>
              <a:t>when we find a spot </a:t>
            </a:r>
            <a:r>
              <a:rPr lang="en-US" b="1" dirty="0"/>
              <a:t>big enough,</a:t>
            </a:r>
            <a:r>
              <a:rPr lang="en-US" dirty="0"/>
              <a:t> that's where it goes</a:t>
            </a:r>
          </a:p>
          <a:p>
            <a:r>
              <a:rPr lang="en-US" dirty="0"/>
              <a:t>this is called </a:t>
            </a:r>
            <a:r>
              <a:rPr lang="en-US" b="1" dirty="0"/>
              <a:t>first-fit</a:t>
            </a:r>
            <a:r>
              <a:rPr lang="en-US" dirty="0"/>
              <a:t> cause it puts it in the </a:t>
            </a:r>
            <a:r>
              <a:rPr lang="en-US" b="1" dirty="0"/>
              <a:t>first</a:t>
            </a:r>
            <a:r>
              <a:rPr lang="en-US" dirty="0"/>
              <a:t> spot it </a:t>
            </a:r>
            <a:r>
              <a:rPr lang="en-US" b="1" dirty="0"/>
              <a:t>fits.</a:t>
            </a:r>
          </a:p>
          <a:p>
            <a:r>
              <a:rPr lang="en-US" b="1" dirty="0"/>
              <a:t>how long does it take to find that free block?</a:t>
            </a:r>
          </a:p>
          <a:p>
            <a:pPr lvl="1"/>
            <a:r>
              <a:rPr lang="en-US" dirty="0"/>
              <a:t>it's </a:t>
            </a:r>
            <a:r>
              <a:rPr lang="en-US" b="1" dirty="0"/>
              <a:t>linear</a:t>
            </a:r>
            <a:r>
              <a:rPr lang="en-US" dirty="0"/>
              <a:t> in the number of blocks</a:t>
            </a:r>
          </a:p>
          <a:p>
            <a:pPr lvl="1"/>
            <a:r>
              <a:rPr lang="en-US" dirty="0"/>
              <a:t>you might have to search through thousands of blocks each time</a:t>
            </a:r>
            <a:r>
              <a:rPr lang="mr-IN" dirty="0"/>
              <a:t>…</a:t>
            </a:r>
            <a:endParaRPr lang="en-US" dirty="0"/>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26</a:t>
            </a:fld>
            <a:endParaRPr lang="en-US"/>
          </a:p>
        </p:txBody>
      </p:sp>
      <p:grpSp>
        <p:nvGrpSpPr>
          <p:cNvPr id="16" name="Group 15"/>
          <p:cNvGrpSpPr/>
          <p:nvPr/>
        </p:nvGrpSpPr>
        <p:grpSpPr>
          <a:xfrm>
            <a:off x="228600" y="1028699"/>
            <a:ext cx="8686800" cy="762001"/>
            <a:chOff x="228600" y="1028699"/>
            <a:chExt cx="8686800" cy="762001"/>
          </a:xfrm>
        </p:grpSpPr>
        <p:sp>
          <p:nvSpPr>
            <p:cNvPr id="7" name="Rectangle 6"/>
            <p:cNvSpPr/>
            <p:nvPr/>
          </p:nvSpPr>
          <p:spPr>
            <a:xfrm>
              <a:off x="228600" y="1028700"/>
              <a:ext cx="8686800" cy="76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8600" y="1028699"/>
              <a:ext cx="1524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ectangle 8"/>
            <p:cNvSpPr/>
            <p:nvPr/>
          </p:nvSpPr>
          <p:spPr>
            <a:xfrm>
              <a:off x="914400" y="1028700"/>
              <a:ext cx="6096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Rectangle 9"/>
            <p:cNvSpPr/>
            <p:nvPr/>
          </p:nvSpPr>
          <p:spPr>
            <a:xfrm>
              <a:off x="1600200" y="1028700"/>
              <a:ext cx="11430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Rectangle 10"/>
            <p:cNvSpPr/>
            <p:nvPr/>
          </p:nvSpPr>
          <p:spPr>
            <a:xfrm>
              <a:off x="34290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Rectangle 11"/>
            <p:cNvSpPr/>
            <p:nvPr/>
          </p:nvSpPr>
          <p:spPr>
            <a:xfrm>
              <a:off x="39624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Rectangle 12"/>
            <p:cNvSpPr/>
            <p:nvPr/>
          </p:nvSpPr>
          <p:spPr>
            <a:xfrm>
              <a:off x="44958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Rectangle 13"/>
            <p:cNvSpPr/>
            <p:nvPr/>
          </p:nvSpPr>
          <p:spPr>
            <a:xfrm>
              <a:off x="50292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Rectangle 14"/>
            <p:cNvSpPr/>
            <p:nvPr/>
          </p:nvSpPr>
          <p:spPr>
            <a:xfrm>
              <a:off x="7086600" y="1028700"/>
              <a:ext cx="16002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17" name="Rectangle 16"/>
          <p:cNvSpPr/>
          <p:nvPr/>
        </p:nvSpPr>
        <p:spPr>
          <a:xfrm>
            <a:off x="5867400" y="1866900"/>
            <a:ext cx="1143000" cy="762000"/>
          </a:xfrm>
          <a:prstGeom prst="rect">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8" name="Rectangle 17"/>
          <p:cNvSpPr/>
          <p:nvPr/>
        </p:nvSpPr>
        <p:spPr>
          <a:xfrm>
            <a:off x="5334000" y="1028700"/>
            <a:ext cx="1143000" cy="762000"/>
          </a:xfrm>
          <a:prstGeom prst="rect">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tx1"/>
                </a:solidFill>
              </a:rPr>
              <a:t>if I fits, I sits</a:t>
            </a:r>
          </a:p>
        </p:txBody>
      </p:sp>
    </p:spTree>
    <p:extLst>
      <p:ext uri="{BB962C8B-B14F-4D97-AF65-F5344CB8AC3E}">
        <p14:creationId xmlns:p14="http://schemas.microsoft.com/office/powerpoint/2010/main" val="13574572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P spid="17" grpId="0" animBg="1"/>
      <p:bldP spid="18"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bigger picture</a:t>
            </a:r>
          </a:p>
        </p:txBody>
      </p:sp>
      <p:sp>
        <p:nvSpPr>
          <p:cNvPr id="3" name="Content Placeholder 2"/>
          <p:cNvSpPr>
            <a:spLocks noGrp="1"/>
          </p:cNvSpPr>
          <p:nvPr>
            <p:ph idx="1"/>
          </p:nvPr>
        </p:nvSpPr>
        <p:spPr>
          <a:xfrm>
            <a:off x="152400" y="495301"/>
            <a:ext cx="8763000" cy="4648199"/>
          </a:xfrm>
        </p:spPr>
        <p:txBody>
          <a:bodyPr>
            <a:normAutofit/>
          </a:bodyPr>
          <a:lstStyle/>
          <a:p>
            <a:r>
              <a:rPr lang="en-US" dirty="0"/>
              <a:t>with first-fit, the heap will often end up looking like this:</a:t>
            </a:r>
          </a:p>
          <a:p>
            <a:endParaRPr lang="en-US" dirty="0"/>
          </a:p>
          <a:p>
            <a:endParaRPr lang="en-US" dirty="0"/>
          </a:p>
          <a:p>
            <a:endParaRPr lang="en-US" dirty="0"/>
          </a:p>
          <a:p>
            <a:r>
              <a:rPr lang="en-US" dirty="0"/>
              <a:t>everything's clustered around the beginning. this is good actually!</a:t>
            </a:r>
          </a:p>
          <a:p>
            <a:pPr lvl="1"/>
            <a:r>
              <a:rPr lang="en-US" dirty="0"/>
              <a:t>cause it leaves us with a nice big empty space</a:t>
            </a:r>
          </a:p>
          <a:p>
            <a:r>
              <a:rPr lang="en-US" dirty="0"/>
              <a:t>but</a:t>
            </a:r>
            <a:r>
              <a:rPr lang="mr-IN" dirty="0"/>
              <a:t>…</a:t>
            </a:r>
            <a:endParaRPr lang="en-US" dirty="0"/>
          </a:p>
          <a:p>
            <a:pPr lvl="1"/>
            <a:r>
              <a:rPr lang="en-US" dirty="0"/>
              <a:t>there are lots of </a:t>
            </a:r>
            <a:r>
              <a:rPr lang="en-US" b="1" dirty="0"/>
              <a:t>holes</a:t>
            </a:r>
          </a:p>
          <a:p>
            <a:pPr lvl="1"/>
            <a:r>
              <a:rPr lang="en-US" dirty="0"/>
              <a:t>the holes will likely be </a:t>
            </a:r>
            <a:r>
              <a:rPr lang="en-US" b="1" dirty="0"/>
              <a:t>small</a:t>
            </a:r>
            <a:r>
              <a:rPr lang="en-US" dirty="0"/>
              <a:t> and therefore useless (wasted)</a:t>
            </a:r>
          </a:p>
          <a:p>
            <a:pPr lvl="1"/>
            <a:r>
              <a:rPr lang="en-US" dirty="0"/>
              <a:t>we waste a lot of </a:t>
            </a:r>
            <a:r>
              <a:rPr lang="en-US" b="1" dirty="0"/>
              <a:t>time</a:t>
            </a:r>
            <a:r>
              <a:rPr lang="en-US" dirty="0"/>
              <a:t> looking through those small holes before we get to that big empty space</a:t>
            </a:r>
          </a:p>
          <a:p>
            <a:pPr lvl="2"/>
            <a:r>
              <a:rPr lang="en-US" i="1" dirty="0"/>
              <a:t>why start from the beginning every time?</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27</a:t>
            </a:fld>
            <a:endParaRPr lang="en-US"/>
          </a:p>
        </p:txBody>
      </p:sp>
      <p:grpSp>
        <p:nvGrpSpPr>
          <p:cNvPr id="21" name="Group 20"/>
          <p:cNvGrpSpPr/>
          <p:nvPr/>
        </p:nvGrpSpPr>
        <p:grpSpPr>
          <a:xfrm>
            <a:off x="228600" y="1028699"/>
            <a:ext cx="8686800" cy="762001"/>
            <a:chOff x="228600" y="1028699"/>
            <a:chExt cx="8686800" cy="762001"/>
          </a:xfrm>
        </p:grpSpPr>
        <p:sp>
          <p:nvSpPr>
            <p:cNvPr id="8" name="Rectangle 7"/>
            <p:cNvSpPr/>
            <p:nvPr/>
          </p:nvSpPr>
          <p:spPr>
            <a:xfrm>
              <a:off x="228600" y="1028700"/>
              <a:ext cx="8686800" cy="76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28600" y="1028699"/>
              <a:ext cx="42562"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Rectangle 9"/>
            <p:cNvSpPr/>
            <p:nvPr/>
          </p:nvSpPr>
          <p:spPr>
            <a:xfrm>
              <a:off x="300337" y="1028700"/>
              <a:ext cx="170249"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Rectangle 10"/>
            <p:cNvSpPr/>
            <p:nvPr/>
          </p:nvSpPr>
          <p:spPr>
            <a:xfrm>
              <a:off x="492554" y="1028700"/>
              <a:ext cx="319216"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Rectangle 11"/>
            <p:cNvSpPr/>
            <p:nvPr/>
          </p:nvSpPr>
          <p:spPr>
            <a:xfrm>
              <a:off x="1026098" y="1028700"/>
              <a:ext cx="85124"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Rectangle 12"/>
            <p:cNvSpPr/>
            <p:nvPr/>
          </p:nvSpPr>
          <p:spPr>
            <a:xfrm>
              <a:off x="1175066" y="1028700"/>
              <a:ext cx="85124"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Rectangle 13"/>
            <p:cNvSpPr/>
            <p:nvPr/>
          </p:nvSpPr>
          <p:spPr>
            <a:xfrm>
              <a:off x="1324034" y="1028700"/>
              <a:ext cx="85124"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Rectangle 14"/>
            <p:cNvSpPr/>
            <p:nvPr/>
          </p:nvSpPr>
          <p:spPr>
            <a:xfrm>
              <a:off x="1473001" y="1028700"/>
              <a:ext cx="85124"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6" name="Rectangle 15"/>
            <p:cNvSpPr/>
            <p:nvPr/>
          </p:nvSpPr>
          <p:spPr>
            <a:xfrm>
              <a:off x="1580093" y="1028700"/>
              <a:ext cx="446903"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8" name="Rectangle 17"/>
            <p:cNvSpPr/>
            <p:nvPr/>
          </p:nvSpPr>
          <p:spPr>
            <a:xfrm>
              <a:off x="843582" y="1028700"/>
              <a:ext cx="140729"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 name="Rectangle 18"/>
            <p:cNvSpPr/>
            <p:nvPr/>
          </p:nvSpPr>
          <p:spPr>
            <a:xfrm>
              <a:off x="2265893" y="1028700"/>
              <a:ext cx="140729"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280182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Next-fit</a:t>
            </a:r>
          </a:p>
        </p:txBody>
      </p:sp>
      <p:sp>
        <p:nvSpPr>
          <p:cNvPr id="3" name="Content Placeholder 2"/>
          <p:cNvSpPr>
            <a:spLocks noGrp="1"/>
          </p:cNvSpPr>
          <p:nvPr>
            <p:ph idx="1"/>
          </p:nvPr>
        </p:nvSpPr>
        <p:spPr>
          <a:xfrm>
            <a:off x="152400" y="495301"/>
            <a:ext cx="8763000" cy="4648199"/>
          </a:xfrm>
        </p:spPr>
        <p:txBody>
          <a:bodyPr>
            <a:normAutofit/>
          </a:bodyPr>
          <a:lstStyle/>
          <a:p>
            <a:r>
              <a:rPr lang="en-US" dirty="0"/>
              <a:t>what if we start looking from where we </a:t>
            </a:r>
            <a:r>
              <a:rPr lang="en-US" b="1" dirty="0"/>
              <a:t>last allocated </a:t>
            </a:r>
            <a:r>
              <a:rPr lang="en-US" dirty="0"/>
              <a:t>a block?</a:t>
            </a:r>
          </a:p>
          <a:p>
            <a:pPr lvl="1"/>
            <a:r>
              <a:rPr lang="en-US" dirty="0"/>
              <a:t>this is </a:t>
            </a:r>
            <a:r>
              <a:rPr lang="en-US" b="1" dirty="0"/>
              <a:t>next-fit: </a:t>
            </a:r>
            <a:r>
              <a:rPr lang="en-US" dirty="0"/>
              <a:t>you start looking after the last-allocated block. </a:t>
            </a:r>
          </a:p>
          <a:p>
            <a:pPr lvl="1"/>
            <a:r>
              <a:rPr lang="en-US" dirty="0"/>
              <a:t>when you get to the end of the heap, you start at the beginning again and keep looking until you get back to where you started.</a:t>
            </a:r>
          </a:p>
          <a:p>
            <a:pPr lvl="1"/>
            <a:r>
              <a:rPr lang="en-US" dirty="0"/>
              <a:t>it’s essentially the same as first-fit, but starts in a different place.</a:t>
            </a:r>
          </a:p>
          <a:p>
            <a:r>
              <a:rPr lang="en-US" dirty="0"/>
              <a:t>next-fit makes it faster to find a block, but spaces things out more:</a:t>
            </a:r>
          </a:p>
          <a:p>
            <a:endParaRPr lang="en-US" dirty="0"/>
          </a:p>
          <a:p>
            <a:endParaRPr lang="en-US" dirty="0"/>
          </a:p>
          <a:p>
            <a:endParaRPr lang="en-US" dirty="0"/>
          </a:p>
          <a:p>
            <a:r>
              <a:rPr lang="en-US" dirty="0"/>
              <a:t>since it starts from the last allocation, it spreads things out and </a:t>
            </a:r>
            <a:r>
              <a:rPr lang="en-US" b="1" dirty="0"/>
              <a:t>misses what might be good spaces </a:t>
            </a:r>
            <a:r>
              <a:rPr lang="en-US" dirty="0"/>
              <a:t>earlier in the heap!</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28</a:t>
            </a:fld>
            <a:endParaRPr lang="en-US"/>
          </a:p>
        </p:txBody>
      </p:sp>
      <p:grpSp>
        <p:nvGrpSpPr>
          <p:cNvPr id="31" name="Group 30"/>
          <p:cNvGrpSpPr/>
          <p:nvPr/>
        </p:nvGrpSpPr>
        <p:grpSpPr>
          <a:xfrm>
            <a:off x="228600" y="2705100"/>
            <a:ext cx="8686800" cy="762001"/>
            <a:chOff x="228600" y="3390900"/>
            <a:chExt cx="8686800" cy="762001"/>
          </a:xfrm>
        </p:grpSpPr>
        <p:sp>
          <p:nvSpPr>
            <p:cNvPr id="32" name="Rectangle 31"/>
            <p:cNvSpPr/>
            <p:nvPr/>
          </p:nvSpPr>
          <p:spPr>
            <a:xfrm>
              <a:off x="228600" y="3390901"/>
              <a:ext cx="8686800" cy="76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28600" y="3390900"/>
              <a:ext cx="42562"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4" name="Rectangle 33"/>
            <p:cNvSpPr/>
            <p:nvPr/>
          </p:nvSpPr>
          <p:spPr>
            <a:xfrm>
              <a:off x="584201" y="3390901"/>
              <a:ext cx="170249"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5" name="Rectangle 34"/>
            <p:cNvSpPr/>
            <p:nvPr/>
          </p:nvSpPr>
          <p:spPr>
            <a:xfrm>
              <a:off x="1232930" y="3390901"/>
              <a:ext cx="319216"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7" name="Rectangle 46"/>
            <p:cNvSpPr/>
            <p:nvPr/>
          </p:nvSpPr>
          <p:spPr>
            <a:xfrm>
              <a:off x="2277076" y="3390901"/>
              <a:ext cx="85124"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9" name="Rectangle 48"/>
            <p:cNvSpPr/>
            <p:nvPr/>
          </p:nvSpPr>
          <p:spPr>
            <a:xfrm>
              <a:off x="2578444" y="3390901"/>
              <a:ext cx="85124"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0" name="Rectangle 49"/>
            <p:cNvSpPr/>
            <p:nvPr/>
          </p:nvSpPr>
          <p:spPr>
            <a:xfrm>
              <a:off x="2727412" y="3390901"/>
              <a:ext cx="85124"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1" name="Rectangle 50"/>
            <p:cNvSpPr/>
            <p:nvPr/>
          </p:nvSpPr>
          <p:spPr>
            <a:xfrm>
              <a:off x="2876379" y="3390901"/>
              <a:ext cx="85124"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2" name="Rectangle 51"/>
            <p:cNvSpPr/>
            <p:nvPr/>
          </p:nvSpPr>
          <p:spPr>
            <a:xfrm>
              <a:off x="3288271" y="3390901"/>
              <a:ext cx="446903"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3" name="Rectangle 52"/>
            <p:cNvSpPr/>
            <p:nvPr/>
          </p:nvSpPr>
          <p:spPr>
            <a:xfrm>
              <a:off x="2136346" y="3390901"/>
              <a:ext cx="140729"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4" name="Rectangle 53"/>
            <p:cNvSpPr/>
            <p:nvPr/>
          </p:nvSpPr>
          <p:spPr>
            <a:xfrm>
              <a:off x="3974071" y="3390901"/>
              <a:ext cx="140729"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352835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lstStyle/>
          <a:p>
            <a:r>
              <a:rPr lang="en-US" dirty="0"/>
              <a:t>A square peg in a slightly larger square hole </a:t>
            </a:r>
            <a:r>
              <a:rPr lang="en-US" sz="1600" dirty="0"/>
              <a:t>(animated)</a:t>
            </a:r>
            <a:endParaRPr lang="en-US" dirty="0"/>
          </a:p>
        </p:txBody>
      </p:sp>
      <p:sp>
        <p:nvSpPr>
          <p:cNvPr id="3" name="Content Placeholder 2"/>
          <p:cNvSpPr>
            <a:spLocks noGrp="1"/>
          </p:cNvSpPr>
          <p:nvPr>
            <p:ph idx="1"/>
          </p:nvPr>
        </p:nvSpPr>
        <p:spPr>
          <a:xfrm>
            <a:off x="152400" y="495301"/>
            <a:ext cx="8991600" cy="4801659"/>
          </a:xfrm>
        </p:spPr>
        <p:txBody>
          <a:bodyPr/>
          <a:lstStyle/>
          <a:p>
            <a:r>
              <a:rPr lang="en-US" dirty="0"/>
              <a:t>let's say our heap looks like this, and the orange block is the </a:t>
            </a:r>
            <a:r>
              <a:rPr lang="en-US" b="1" dirty="0"/>
              <a:t>most-recently-allocated </a:t>
            </a:r>
            <a:r>
              <a:rPr lang="en-US" dirty="0"/>
              <a:t>one:</a:t>
            </a:r>
          </a:p>
          <a:p>
            <a:endParaRPr lang="en-US" dirty="0"/>
          </a:p>
          <a:p>
            <a:endParaRPr lang="en-US" dirty="0"/>
          </a:p>
          <a:p>
            <a:endParaRPr lang="en-US" dirty="0"/>
          </a:p>
          <a:p>
            <a:r>
              <a:rPr lang="en-US" dirty="0"/>
              <a:t>now we want to allocate this:</a:t>
            </a:r>
          </a:p>
          <a:p>
            <a:r>
              <a:rPr lang="en-US" dirty="0"/>
              <a:t>where would </a:t>
            </a:r>
            <a:r>
              <a:rPr lang="en-US" b="1" dirty="0"/>
              <a:t>first-fit</a:t>
            </a:r>
            <a:r>
              <a:rPr lang="en-US" dirty="0"/>
              <a:t> put it? </a:t>
            </a:r>
          </a:p>
          <a:p>
            <a:r>
              <a:rPr lang="en-US" dirty="0"/>
              <a:t>where would </a:t>
            </a:r>
            <a:r>
              <a:rPr lang="en-US" b="1" dirty="0"/>
              <a:t>next-fit </a:t>
            </a:r>
            <a:r>
              <a:rPr lang="en-US" dirty="0"/>
              <a:t>put it?</a:t>
            </a:r>
          </a:p>
          <a:p>
            <a:r>
              <a:rPr lang="en-US" dirty="0"/>
              <a:t>but what place(s) would make </a:t>
            </a:r>
            <a:r>
              <a:rPr lang="en-US" b="1" dirty="0"/>
              <a:t>more sense </a:t>
            </a:r>
            <a:r>
              <a:rPr lang="en-US" dirty="0"/>
              <a:t>(arguably)?</a:t>
            </a:r>
          </a:p>
          <a:p>
            <a:pPr lvl="1"/>
            <a:r>
              <a:rPr lang="en-US" dirty="0"/>
              <a:t>here, because the free space is </a:t>
            </a:r>
            <a:r>
              <a:rPr lang="en-US" b="1" dirty="0"/>
              <a:t>closest to the right size?</a:t>
            </a:r>
          </a:p>
          <a:p>
            <a:pPr lvl="2"/>
            <a:r>
              <a:rPr lang="en-US" dirty="0"/>
              <a:t>this is </a:t>
            </a:r>
            <a:r>
              <a:rPr lang="en-US" b="1" dirty="0"/>
              <a:t>best-fit.</a:t>
            </a:r>
            <a:endParaRPr lang="en-US" dirty="0"/>
          </a:p>
          <a:p>
            <a:pPr lvl="1"/>
            <a:r>
              <a:rPr lang="en-US" dirty="0"/>
              <a:t>here, because it'll </a:t>
            </a:r>
            <a:r>
              <a:rPr lang="en-US" b="1" dirty="0"/>
              <a:t>leave a bigger block </a:t>
            </a:r>
            <a:r>
              <a:rPr lang="en-US" dirty="0"/>
              <a:t>of free space?</a:t>
            </a:r>
          </a:p>
          <a:p>
            <a:pPr lvl="2"/>
            <a:r>
              <a:rPr lang="en-US" dirty="0"/>
              <a:t>this is </a:t>
            </a:r>
            <a:r>
              <a:rPr lang="en-US" b="1" dirty="0"/>
              <a:t>worst-fit.</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29</a:t>
            </a:fld>
            <a:endParaRPr lang="en-US"/>
          </a:p>
        </p:txBody>
      </p:sp>
      <p:grpSp>
        <p:nvGrpSpPr>
          <p:cNvPr id="7" name="Group 6"/>
          <p:cNvGrpSpPr/>
          <p:nvPr/>
        </p:nvGrpSpPr>
        <p:grpSpPr>
          <a:xfrm>
            <a:off x="228600" y="1333499"/>
            <a:ext cx="8686800" cy="762001"/>
            <a:chOff x="228600" y="1028699"/>
            <a:chExt cx="8686800" cy="762001"/>
          </a:xfrm>
        </p:grpSpPr>
        <p:sp>
          <p:nvSpPr>
            <p:cNvPr id="8" name="Rectangle 7"/>
            <p:cNvSpPr/>
            <p:nvPr/>
          </p:nvSpPr>
          <p:spPr>
            <a:xfrm>
              <a:off x="228600" y="1028700"/>
              <a:ext cx="8686800" cy="76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28600" y="1028699"/>
              <a:ext cx="1524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Rectangle 9"/>
            <p:cNvSpPr/>
            <p:nvPr/>
          </p:nvSpPr>
          <p:spPr>
            <a:xfrm>
              <a:off x="914400" y="1028700"/>
              <a:ext cx="6096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Rectangle 10"/>
            <p:cNvSpPr/>
            <p:nvPr/>
          </p:nvSpPr>
          <p:spPr>
            <a:xfrm>
              <a:off x="1600200" y="1028700"/>
              <a:ext cx="1143000" cy="762000"/>
            </a:xfrm>
            <a:prstGeom prst="rect">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Rectangle 11"/>
            <p:cNvSpPr/>
            <p:nvPr/>
          </p:nvSpPr>
          <p:spPr>
            <a:xfrm>
              <a:off x="34290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Rectangle 12"/>
            <p:cNvSpPr/>
            <p:nvPr/>
          </p:nvSpPr>
          <p:spPr>
            <a:xfrm>
              <a:off x="39624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Rectangle 13"/>
            <p:cNvSpPr/>
            <p:nvPr/>
          </p:nvSpPr>
          <p:spPr>
            <a:xfrm>
              <a:off x="44958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Rectangle 14"/>
            <p:cNvSpPr/>
            <p:nvPr/>
          </p:nvSpPr>
          <p:spPr>
            <a:xfrm>
              <a:off x="50292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6" name="Rectangle 15"/>
            <p:cNvSpPr/>
            <p:nvPr/>
          </p:nvSpPr>
          <p:spPr>
            <a:xfrm>
              <a:off x="7086600" y="1028700"/>
              <a:ext cx="16002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17" name="Rectangle 16"/>
          <p:cNvSpPr/>
          <p:nvPr/>
        </p:nvSpPr>
        <p:spPr>
          <a:xfrm flipH="1">
            <a:off x="4321366" y="2138649"/>
            <a:ext cx="152400" cy="762000"/>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8" name="Rectangle 17"/>
          <p:cNvSpPr/>
          <p:nvPr/>
        </p:nvSpPr>
        <p:spPr>
          <a:xfrm flipH="1">
            <a:off x="381000" y="1333500"/>
            <a:ext cx="152400" cy="762000"/>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 name="Rectangle 18"/>
          <p:cNvSpPr/>
          <p:nvPr/>
        </p:nvSpPr>
        <p:spPr>
          <a:xfrm flipH="1">
            <a:off x="2743200" y="1333500"/>
            <a:ext cx="152400" cy="762000"/>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Rectangle 19"/>
          <p:cNvSpPr/>
          <p:nvPr/>
        </p:nvSpPr>
        <p:spPr>
          <a:xfrm flipH="1">
            <a:off x="3733800" y="1333500"/>
            <a:ext cx="152400" cy="762000"/>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1" name="Rectangle 20"/>
          <p:cNvSpPr/>
          <p:nvPr/>
        </p:nvSpPr>
        <p:spPr>
          <a:xfrm flipH="1">
            <a:off x="5334000" y="1333500"/>
            <a:ext cx="152400" cy="762000"/>
          </a:xfrm>
          <a:prstGeom prst="rect">
            <a:avLst/>
          </a:prstGeom>
          <a:solidFill>
            <a:srgbClr val="00B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46404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P spid="17" grpId="0" animBg="1"/>
      <p:bldP spid="18" grpId="0" animBg="1"/>
      <p:bldP spid="19" grpId="0" animBg="1"/>
      <p:bldP spid="20"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0470E-31C8-134F-AACE-715A41D0A59A}"/>
              </a:ext>
            </a:extLst>
          </p:cNvPr>
          <p:cNvSpPr>
            <a:spLocks noGrp="1"/>
          </p:cNvSpPr>
          <p:nvPr>
            <p:ph type="ctrTitle"/>
          </p:nvPr>
        </p:nvSpPr>
        <p:spPr/>
        <p:txBody>
          <a:bodyPr/>
          <a:lstStyle/>
          <a:p>
            <a:r>
              <a:rPr lang="en-US" dirty="0"/>
              <a:t>Some context</a:t>
            </a:r>
          </a:p>
        </p:txBody>
      </p:sp>
      <p:sp>
        <p:nvSpPr>
          <p:cNvPr id="3" name="Footer Placeholder 2">
            <a:extLst>
              <a:ext uri="{FF2B5EF4-FFF2-40B4-BE49-F238E27FC236}">
                <a16:creationId xmlns:a16="http://schemas.microsoft.com/office/drawing/2014/main" id="{CE885AA2-EB7C-524F-8DB1-DF6F6EA93D14}"/>
              </a:ext>
            </a:extLst>
          </p:cNvPr>
          <p:cNvSpPr>
            <a:spLocks noGrp="1"/>
          </p:cNvSpPr>
          <p:nvPr>
            <p:ph type="ftr" sz="quarter" idx="11"/>
          </p:nvPr>
        </p:nvSpPr>
        <p:spPr/>
        <p:txBody>
          <a:bodyPr/>
          <a:lstStyle/>
          <a:p>
            <a:r>
              <a:rPr lang="cs-CZ"/>
              <a:t>CS449</a:t>
            </a:r>
            <a:endParaRPr lang="en-US" dirty="0"/>
          </a:p>
        </p:txBody>
      </p:sp>
      <p:sp>
        <p:nvSpPr>
          <p:cNvPr id="4" name="Slide Number Placeholder 3">
            <a:extLst>
              <a:ext uri="{FF2B5EF4-FFF2-40B4-BE49-F238E27FC236}">
                <a16:creationId xmlns:a16="http://schemas.microsoft.com/office/drawing/2014/main" id="{D821A1A2-5C34-E242-A871-A9559076818B}"/>
              </a:ext>
            </a:extLst>
          </p:cNvPr>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16022021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best of intentions</a:t>
            </a:r>
          </a:p>
        </p:txBody>
      </p:sp>
      <p:sp>
        <p:nvSpPr>
          <p:cNvPr id="3" name="Content Placeholder 2"/>
          <p:cNvSpPr>
            <a:spLocks noGrp="1"/>
          </p:cNvSpPr>
          <p:nvPr>
            <p:ph idx="1"/>
          </p:nvPr>
        </p:nvSpPr>
        <p:spPr/>
        <p:txBody>
          <a:bodyPr/>
          <a:lstStyle/>
          <a:p>
            <a:r>
              <a:rPr lang="en-US" dirty="0"/>
              <a:t>neither of these schemes really makes things any better</a:t>
            </a:r>
          </a:p>
          <a:p>
            <a:r>
              <a:rPr lang="en-US" dirty="0"/>
              <a:t>best-fit will leave </a:t>
            </a:r>
            <a:r>
              <a:rPr lang="en-US" b="1" dirty="0"/>
              <a:t>tons of tiny unusable holes</a:t>
            </a:r>
          </a:p>
          <a:p>
            <a:endParaRPr lang="en-US" b="1" dirty="0"/>
          </a:p>
          <a:p>
            <a:endParaRPr lang="en-US" b="1" dirty="0"/>
          </a:p>
          <a:p>
            <a:endParaRPr lang="en-US" b="1" dirty="0"/>
          </a:p>
          <a:p>
            <a:r>
              <a:rPr lang="en-US" dirty="0"/>
              <a:t>worst-fit will "clump" allocations better, but tends to leave </a:t>
            </a:r>
            <a:r>
              <a:rPr lang="en-US" b="1" dirty="0"/>
              <a:t>several similarly-sized large holes that all gradually get smaller</a:t>
            </a:r>
          </a:p>
          <a:p>
            <a:endParaRPr lang="en-US" b="1" dirty="0"/>
          </a:p>
          <a:p>
            <a:endParaRPr lang="en-US" b="1" dirty="0"/>
          </a:p>
          <a:p>
            <a:endParaRPr lang="en-US" b="1" dirty="0"/>
          </a:p>
          <a:p>
            <a:r>
              <a:rPr lang="en-US" dirty="0"/>
              <a:t>and worst of all, both of these algorithms force us to </a:t>
            </a:r>
            <a:r>
              <a:rPr lang="en-US" b="1" dirty="0"/>
              <a:t>look at every free block in the heap on every allocation</a:t>
            </a:r>
          </a:p>
          <a:p>
            <a:pPr lvl="1"/>
            <a:r>
              <a:rPr lang="en-US" i="1" dirty="0"/>
              <a:t>how could we fix that?</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30</a:t>
            </a:fld>
            <a:endParaRPr lang="en-US"/>
          </a:p>
        </p:txBody>
      </p:sp>
      <p:grpSp>
        <p:nvGrpSpPr>
          <p:cNvPr id="23" name="Group 22"/>
          <p:cNvGrpSpPr/>
          <p:nvPr/>
        </p:nvGrpSpPr>
        <p:grpSpPr>
          <a:xfrm>
            <a:off x="228600" y="1257300"/>
            <a:ext cx="8686800" cy="762001"/>
            <a:chOff x="228600" y="1257300"/>
            <a:chExt cx="8686800" cy="762001"/>
          </a:xfrm>
        </p:grpSpPr>
        <p:sp>
          <p:nvSpPr>
            <p:cNvPr id="8" name="Rectangle 7"/>
            <p:cNvSpPr/>
            <p:nvPr/>
          </p:nvSpPr>
          <p:spPr>
            <a:xfrm>
              <a:off x="228600" y="1257301"/>
              <a:ext cx="8686800" cy="76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28600" y="1257300"/>
              <a:ext cx="86987"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Rectangle 9"/>
            <p:cNvSpPr/>
            <p:nvPr/>
          </p:nvSpPr>
          <p:spPr>
            <a:xfrm>
              <a:off x="337851" y="1257300"/>
              <a:ext cx="347949"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Rectangle 10"/>
            <p:cNvSpPr/>
            <p:nvPr/>
          </p:nvSpPr>
          <p:spPr>
            <a:xfrm>
              <a:off x="762000" y="1257301"/>
              <a:ext cx="652403"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Rectangle 11"/>
            <p:cNvSpPr/>
            <p:nvPr/>
          </p:nvSpPr>
          <p:spPr>
            <a:xfrm>
              <a:off x="1828800" y="1257301"/>
              <a:ext cx="173974"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Rectangle 12"/>
            <p:cNvSpPr/>
            <p:nvPr/>
          </p:nvSpPr>
          <p:spPr>
            <a:xfrm>
              <a:off x="2057400" y="1257301"/>
              <a:ext cx="173974"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Rectangle 13"/>
            <p:cNvSpPr/>
            <p:nvPr/>
          </p:nvSpPr>
          <p:spPr>
            <a:xfrm>
              <a:off x="2264426" y="1257301"/>
              <a:ext cx="173974"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Rectangle 14"/>
            <p:cNvSpPr/>
            <p:nvPr/>
          </p:nvSpPr>
          <p:spPr>
            <a:xfrm>
              <a:off x="2493026" y="1257301"/>
              <a:ext cx="173974"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6" name="Rectangle 15"/>
            <p:cNvSpPr/>
            <p:nvPr/>
          </p:nvSpPr>
          <p:spPr>
            <a:xfrm>
              <a:off x="2743200" y="1257301"/>
              <a:ext cx="913366"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 name="Rectangle 16"/>
            <p:cNvSpPr/>
            <p:nvPr/>
          </p:nvSpPr>
          <p:spPr>
            <a:xfrm>
              <a:off x="1447800" y="1257301"/>
              <a:ext cx="287617"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8" name="Rectangle 17"/>
            <p:cNvSpPr/>
            <p:nvPr/>
          </p:nvSpPr>
          <p:spPr>
            <a:xfrm>
              <a:off x="3674783" y="1257301"/>
              <a:ext cx="287617"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Rectangle 19"/>
            <p:cNvSpPr/>
            <p:nvPr/>
          </p:nvSpPr>
          <p:spPr>
            <a:xfrm>
              <a:off x="4017026" y="1257300"/>
              <a:ext cx="631174"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1" name="Rectangle 20"/>
            <p:cNvSpPr/>
            <p:nvPr/>
          </p:nvSpPr>
          <p:spPr>
            <a:xfrm>
              <a:off x="4740926" y="1257300"/>
              <a:ext cx="173974"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2" name="Rectangle 21"/>
            <p:cNvSpPr/>
            <p:nvPr/>
          </p:nvSpPr>
          <p:spPr>
            <a:xfrm>
              <a:off x="4964560" y="1257300"/>
              <a:ext cx="10894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grpSp>
        <p:nvGrpSpPr>
          <p:cNvPr id="4" name="Group 3"/>
          <p:cNvGrpSpPr/>
          <p:nvPr/>
        </p:nvGrpSpPr>
        <p:grpSpPr>
          <a:xfrm>
            <a:off x="228600" y="3005768"/>
            <a:ext cx="8686800" cy="766132"/>
            <a:chOff x="228600" y="3005768"/>
            <a:chExt cx="8686800" cy="766132"/>
          </a:xfrm>
        </p:grpSpPr>
        <p:sp>
          <p:nvSpPr>
            <p:cNvPr id="25" name="Rectangle 24"/>
            <p:cNvSpPr/>
            <p:nvPr/>
          </p:nvSpPr>
          <p:spPr>
            <a:xfrm>
              <a:off x="228600" y="3009900"/>
              <a:ext cx="8686800" cy="76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28600" y="3009899"/>
              <a:ext cx="1185803"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9" name="Rectangle 28"/>
            <p:cNvSpPr/>
            <p:nvPr/>
          </p:nvSpPr>
          <p:spPr>
            <a:xfrm>
              <a:off x="2743200" y="3009900"/>
              <a:ext cx="16764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5" name="Rectangle 34"/>
            <p:cNvSpPr/>
            <p:nvPr/>
          </p:nvSpPr>
          <p:spPr>
            <a:xfrm>
              <a:off x="7646625" y="3005768"/>
              <a:ext cx="1268775"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7" name="Rectangle 36"/>
            <p:cNvSpPr/>
            <p:nvPr/>
          </p:nvSpPr>
          <p:spPr>
            <a:xfrm>
              <a:off x="5655326" y="3009899"/>
              <a:ext cx="745474"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561131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F79ED-09DB-A247-8637-CA80E8E7677A}"/>
              </a:ext>
            </a:extLst>
          </p:cNvPr>
          <p:cNvSpPr>
            <a:spLocks noGrp="1"/>
          </p:cNvSpPr>
          <p:nvPr>
            <p:ph type="title"/>
          </p:nvPr>
        </p:nvSpPr>
        <p:spPr/>
        <p:txBody>
          <a:bodyPr/>
          <a:lstStyle/>
          <a:p>
            <a:r>
              <a:rPr lang="en-US" dirty="0"/>
              <a:t>No one does it all by themselves</a:t>
            </a:r>
          </a:p>
        </p:txBody>
      </p:sp>
      <p:sp>
        <p:nvSpPr>
          <p:cNvPr id="3" name="Content Placeholder 2">
            <a:extLst>
              <a:ext uri="{FF2B5EF4-FFF2-40B4-BE49-F238E27FC236}">
                <a16:creationId xmlns:a16="http://schemas.microsoft.com/office/drawing/2014/main" id="{56605C3B-3039-D34D-AC08-B64B934619F2}"/>
              </a:ext>
            </a:extLst>
          </p:cNvPr>
          <p:cNvSpPr>
            <a:spLocks noGrp="1"/>
          </p:cNvSpPr>
          <p:nvPr>
            <p:ph idx="1"/>
          </p:nvPr>
        </p:nvSpPr>
        <p:spPr>
          <a:xfrm>
            <a:off x="152400" y="495301"/>
            <a:ext cx="8991600" cy="838199"/>
          </a:xfrm>
        </p:spPr>
        <p:txBody>
          <a:bodyPr/>
          <a:lstStyle/>
          <a:p>
            <a:r>
              <a:rPr lang="en-US" dirty="0"/>
              <a:t>so far we’ve only talked about writing </a:t>
            </a:r>
            <a:r>
              <a:rPr lang="en-US" b="1" dirty="0"/>
              <a:t>user-mode programs, </a:t>
            </a:r>
            <a:r>
              <a:rPr lang="en-US" dirty="0"/>
              <a:t>but these can only run because of the </a:t>
            </a:r>
            <a:r>
              <a:rPr lang="en-US" b="1" dirty="0"/>
              <a:t>layers below them.</a:t>
            </a:r>
            <a:endParaRPr lang="en-US" dirty="0"/>
          </a:p>
        </p:txBody>
      </p:sp>
      <p:sp>
        <p:nvSpPr>
          <p:cNvPr id="4" name="Footer Placeholder 3">
            <a:extLst>
              <a:ext uri="{FF2B5EF4-FFF2-40B4-BE49-F238E27FC236}">
                <a16:creationId xmlns:a16="http://schemas.microsoft.com/office/drawing/2014/main" id="{4F77B4C0-C465-2947-A9DA-CAACD8810511}"/>
              </a:ext>
            </a:extLst>
          </p:cNvPr>
          <p:cNvSpPr>
            <a:spLocks noGrp="1"/>
          </p:cNvSpPr>
          <p:nvPr>
            <p:ph type="ftr" sz="quarter" idx="11"/>
          </p:nvPr>
        </p:nvSpPr>
        <p:spPr/>
        <p:txBody>
          <a:bodyPr/>
          <a:lstStyle/>
          <a:p>
            <a:r>
              <a:rPr lang="cs-CZ" dirty="0"/>
              <a:t>CS449</a:t>
            </a:r>
            <a:endParaRPr lang="en-US" dirty="0"/>
          </a:p>
        </p:txBody>
      </p:sp>
      <p:sp>
        <p:nvSpPr>
          <p:cNvPr id="5" name="Slide Number Placeholder 4">
            <a:extLst>
              <a:ext uri="{FF2B5EF4-FFF2-40B4-BE49-F238E27FC236}">
                <a16:creationId xmlns:a16="http://schemas.microsoft.com/office/drawing/2014/main" id="{7474B6C6-5B7A-1448-9A8F-9B07D36A04BB}"/>
              </a:ext>
            </a:extLst>
          </p:cNvPr>
          <p:cNvSpPr>
            <a:spLocks noGrp="1"/>
          </p:cNvSpPr>
          <p:nvPr>
            <p:ph type="sldNum" sz="quarter" idx="12"/>
          </p:nvPr>
        </p:nvSpPr>
        <p:spPr/>
        <p:txBody>
          <a:bodyPr/>
          <a:lstStyle/>
          <a:p>
            <a:fld id="{3552B95B-556F-44BD-91A5-D80C1B9E2BB3}" type="slidenum">
              <a:rPr lang="en-US" smtClean="0"/>
              <a:pPr/>
              <a:t>4</a:t>
            </a:fld>
            <a:endParaRPr lang="en-US"/>
          </a:p>
        </p:txBody>
      </p:sp>
      <p:sp>
        <p:nvSpPr>
          <p:cNvPr id="6" name="Rectangle 5">
            <a:extLst>
              <a:ext uri="{FF2B5EF4-FFF2-40B4-BE49-F238E27FC236}">
                <a16:creationId xmlns:a16="http://schemas.microsoft.com/office/drawing/2014/main" id="{2C14250C-3604-704B-86D3-0CE1294BFDAC}"/>
              </a:ext>
            </a:extLst>
          </p:cNvPr>
          <p:cNvSpPr/>
          <p:nvPr/>
        </p:nvSpPr>
        <p:spPr>
          <a:xfrm>
            <a:off x="1600200" y="1376432"/>
            <a:ext cx="1752600" cy="7337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User-mode program</a:t>
            </a:r>
          </a:p>
        </p:txBody>
      </p:sp>
      <p:sp>
        <p:nvSpPr>
          <p:cNvPr id="7" name="Rectangle 6">
            <a:extLst>
              <a:ext uri="{FF2B5EF4-FFF2-40B4-BE49-F238E27FC236}">
                <a16:creationId xmlns:a16="http://schemas.microsoft.com/office/drawing/2014/main" id="{F68E4975-C9CD-3B48-8595-213A84E94766}"/>
              </a:ext>
            </a:extLst>
          </p:cNvPr>
          <p:cNvSpPr/>
          <p:nvPr/>
        </p:nvSpPr>
        <p:spPr>
          <a:xfrm>
            <a:off x="609600" y="2150806"/>
            <a:ext cx="3733800" cy="733732"/>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Standard Library</a:t>
            </a:r>
          </a:p>
        </p:txBody>
      </p:sp>
      <p:sp>
        <p:nvSpPr>
          <p:cNvPr id="8" name="Rectangle 7">
            <a:extLst>
              <a:ext uri="{FF2B5EF4-FFF2-40B4-BE49-F238E27FC236}">
                <a16:creationId xmlns:a16="http://schemas.microsoft.com/office/drawing/2014/main" id="{5F1E882E-2274-A94E-A680-4FDA0C3BF9E3}"/>
              </a:ext>
            </a:extLst>
          </p:cNvPr>
          <p:cNvSpPr/>
          <p:nvPr/>
        </p:nvSpPr>
        <p:spPr>
          <a:xfrm>
            <a:off x="1752600" y="2927470"/>
            <a:ext cx="1447800" cy="73373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Runtime Library</a:t>
            </a:r>
          </a:p>
        </p:txBody>
      </p:sp>
      <p:sp>
        <p:nvSpPr>
          <p:cNvPr id="11" name="Rectangle 10">
            <a:extLst>
              <a:ext uri="{FF2B5EF4-FFF2-40B4-BE49-F238E27FC236}">
                <a16:creationId xmlns:a16="http://schemas.microsoft.com/office/drawing/2014/main" id="{86C41669-A6BF-6C47-BB8C-1940F416C05A}"/>
              </a:ext>
            </a:extLst>
          </p:cNvPr>
          <p:cNvSpPr/>
          <p:nvPr/>
        </p:nvSpPr>
        <p:spPr>
          <a:xfrm>
            <a:off x="309716" y="3994509"/>
            <a:ext cx="4338484" cy="4572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p>
        </p:txBody>
      </p:sp>
      <p:sp>
        <p:nvSpPr>
          <p:cNvPr id="12" name="TextBox 11">
            <a:extLst>
              <a:ext uri="{FF2B5EF4-FFF2-40B4-BE49-F238E27FC236}">
                <a16:creationId xmlns:a16="http://schemas.microsoft.com/office/drawing/2014/main" id="{7C0CED0B-2C43-754A-A39E-EBBF41B1F922}"/>
              </a:ext>
            </a:extLst>
          </p:cNvPr>
          <p:cNvSpPr txBox="1"/>
          <p:nvPr/>
        </p:nvSpPr>
        <p:spPr>
          <a:xfrm rot="21108010">
            <a:off x="2128716" y="4174379"/>
            <a:ext cx="1975605" cy="1077218"/>
          </a:xfrm>
          <a:prstGeom prst="rect">
            <a:avLst/>
          </a:prstGeom>
          <a:noFill/>
        </p:spPr>
        <p:txBody>
          <a:bodyPr wrap="none" rtlCol="0">
            <a:spAutoFit/>
          </a:bodyPr>
          <a:lstStyle/>
          <a:p>
            <a:pPr algn="ctr"/>
            <a:r>
              <a:rPr lang="en-US" sz="3200" i="1" dirty="0"/>
              <a:t>Operating</a:t>
            </a:r>
          </a:p>
          <a:p>
            <a:pPr algn="ctr"/>
            <a:r>
              <a:rPr lang="en-US" sz="3200" i="1" dirty="0"/>
              <a:t>System</a:t>
            </a:r>
          </a:p>
        </p:txBody>
      </p:sp>
      <p:sp>
        <p:nvSpPr>
          <p:cNvPr id="13" name="TextBox 12">
            <a:extLst>
              <a:ext uri="{FF2B5EF4-FFF2-40B4-BE49-F238E27FC236}">
                <a16:creationId xmlns:a16="http://schemas.microsoft.com/office/drawing/2014/main" id="{216580CD-538B-E249-B9E7-7C5BBF7B3CF1}"/>
              </a:ext>
            </a:extLst>
          </p:cNvPr>
          <p:cNvSpPr txBox="1"/>
          <p:nvPr/>
        </p:nvSpPr>
        <p:spPr>
          <a:xfrm>
            <a:off x="4716438" y="1305148"/>
            <a:ext cx="4149802" cy="1107996"/>
          </a:xfrm>
          <a:prstGeom prst="rect">
            <a:avLst/>
          </a:prstGeom>
          <a:noFill/>
        </p:spPr>
        <p:txBody>
          <a:bodyPr wrap="square" rtlCol="0">
            <a:spAutoFit/>
          </a:bodyPr>
          <a:lstStyle/>
          <a:p>
            <a:pPr algn="ctr"/>
            <a:r>
              <a:rPr lang="en-US" sz="2200" dirty="0"/>
              <a:t>the </a:t>
            </a:r>
            <a:r>
              <a:rPr lang="en-US" sz="2200" b="1" dirty="0"/>
              <a:t>standard library</a:t>
            </a:r>
            <a:r>
              <a:rPr lang="en-US" sz="2200" dirty="0"/>
              <a:t> is all the built-in functionality that comes with your language.</a:t>
            </a:r>
          </a:p>
        </p:txBody>
      </p:sp>
      <p:sp>
        <p:nvSpPr>
          <p:cNvPr id="14" name="TextBox 13">
            <a:extLst>
              <a:ext uri="{FF2B5EF4-FFF2-40B4-BE49-F238E27FC236}">
                <a16:creationId xmlns:a16="http://schemas.microsoft.com/office/drawing/2014/main" id="{8F60012B-EF53-F942-8DAB-6DA896A78A5F}"/>
              </a:ext>
            </a:extLst>
          </p:cNvPr>
          <p:cNvSpPr txBox="1"/>
          <p:nvPr/>
        </p:nvSpPr>
        <p:spPr>
          <a:xfrm>
            <a:off x="4500128" y="2499716"/>
            <a:ext cx="4643872" cy="1446550"/>
          </a:xfrm>
          <a:prstGeom prst="rect">
            <a:avLst/>
          </a:prstGeom>
          <a:noFill/>
        </p:spPr>
        <p:txBody>
          <a:bodyPr wrap="square" rtlCol="0">
            <a:spAutoFit/>
          </a:bodyPr>
          <a:lstStyle/>
          <a:p>
            <a:pPr algn="ctr"/>
            <a:r>
              <a:rPr lang="en-US" sz="2200" dirty="0"/>
              <a:t>the </a:t>
            </a:r>
            <a:r>
              <a:rPr lang="en-US" sz="2200" b="1" dirty="0"/>
              <a:t>runtime library </a:t>
            </a:r>
            <a:r>
              <a:rPr lang="en-US" sz="2200" dirty="0"/>
              <a:t>handles low-level details of running a program in whatever language you’re using (e.g. </a:t>
            </a:r>
            <a:r>
              <a:rPr lang="en-US" sz="2200" i="1" dirty="0"/>
              <a:t>who</a:t>
            </a:r>
            <a:r>
              <a:rPr lang="en-US" sz="2200" dirty="0"/>
              <a:t> calls </a:t>
            </a:r>
            <a:r>
              <a:rPr lang="en-US" sz="2200" b="1" dirty="0">
                <a:latin typeface="Consolas" panose="020B0609020204030204" pitchFamily="49" charset="0"/>
                <a:cs typeface="Consolas" panose="020B0609020204030204" pitchFamily="49" charset="0"/>
              </a:rPr>
              <a:t>main</a:t>
            </a:r>
            <a:r>
              <a:rPr lang="en-US" sz="2200" dirty="0"/>
              <a:t>? the runtime!)</a:t>
            </a:r>
          </a:p>
        </p:txBody>
      </p:sp>
      <p:sp>
        <p:nvSpPr>
          <p:cNvPr id="15" name="TextBox 14">
            <a:extLst>
              <a:ext uri="{FF2B5EF4-FFF2-40B4-BE49-F238E27FC236}">
                <a16:creationId xmlns:a16="http://schemas.microsoft.com/office/drawing/2014/main" id="{9CCD7548-6522-7342-9779-72C5C83D58CC}"/>
              </a:ext>
            </a:extLst>
          </p:cNvPr>
          <p:cNvSpPr txBox="1"/>
          <p:nvPr/>
        </p:nvSpPr>
        <p:spPr>
          <a:xfrm>
            <a:off x="4500128" y="4114596"/>
            <a:ext cx="4643872" cy="1107996"/>
          </a:xfrm>
          <a:prstGeom prst="rect">
            <a:avLst/>
          </a:prstGeom>
          <a:noFill/>
        </p:spPr>
        <p:txBody>
          <a:bodyPr wrap="square" rtlCol="0">
            <a:spAutoFit/>
          </a:bodyPr>
          <a:lstStyle/>
          <a:p>
            <a:pPr algn="ctr"/>
            <a:r>
              <a:rPr lang="en-US" sz="2200" dirty="0"/>
              <a:t>both of these layers communicate with the </a:t>
            </a:r>
            <a:r>
              <a:rPr lang="en-US" sz="2200" b="1" dirty="0"/>
              <a:t>Operating System </a:t>
            </a:r>
            <a:r>
              <a:rPr lang="en-US" sz="2200" dirty="0"/>
              <a:t>through </a:t>
            </a:r>
            <a:r>
              <a:rPr lang="en-US" sz="2200" b="1" dirty="0"/>
              <a:t>system calls.</a:t>
            </a:r>
            <a:endParaRPr lang="en-US" sz="2200" dirty="0"/>
          </a:p>
        </p:txBody>
      </p:sp>
      <p:sp>
        <p:nvSpPr>
          <p:cNvPr id="16" name="TextBox 15">
            <a:extLst>
              <a:ext uri="{FF2B5EF4-FFF2-40B4-BE49-F238E27FC236}">
                <a16:creationId xmlns:a16="http://schemas.microsoft.com/office/drawing/2014/main" id="{E6565B8F-C77F-E940-9B3B-C815E0D9FFDF}"/>
              </a:ext>
            </a:extLst>
          </p:cNvPr>
          <p:cNvSpPr txBox="1"/>
          <p:nvPr/>
        </p:nvSpPr>
        <p:spPr>
          <a:xfrm>
            <a:off x="319548" y="3572356"/>
            <a:ext cx="1326004" cy="369332"/>
          </a:xfrm>
          <a:prstGeom prst="rect">
            <a:avLst/>
          </a:prstGeom>
          <a:noFill/>
        </p:spPr>
        <p:txBody>
          <a:bodyPr wrap="none" rtlCol="0">
            <a:spAutoFit/>
          </a:bodyPr>
          <a:lstStyle/>
          <a:p>
            <a:r>
              <a:rPr lang="en-US" sz="1800" b="1" dirty="0"/>
              <a:t>user mode</a:t>
            </a:r>
          </a:p>
        </p:txBody>
      </p:sp>
      <p:sp>
        <p:nvSpPr>
          <p:cNvPr id="17" name="TextBox 16">
            <a:extLst>
              <a:ext uri="{FF2B5EF4-FFF2-40B4-BE49-F238E27FC236}">
                <a16:creationId xmlns:a16="http://schemas.microsoft.com/office/drawing/2014/main" id="{B3733156-324F-984E-9FA8-1117959FCD0F}"/>
              </a:ext>
            </a:extLst>
          </p:cNvPr>
          <p:cNvSpPr txBox="1"/>
          <p:nvPr/>
        </p:nvSpPr>
        <p:spPr>
          <a:xfrm>
            <a:off x="309716" y="4044941"/>
            <a:ext cx="1543051" cy="369332"/>
          </a:xfrm>
          <a:prstGeom prst="rect">
            <a:avLst/>
          </a:prstGeom>
          <a:noFill/>
        </p:spPr>
        <p:txBody>
          <a:bodyPr wrap="none" rtlCol="0">
            <a:spAutoFit/>
          </a:bodyPr>
          <a:lstStyle/>
          <a:p>
            <a:r>
              <a:rPr lang="en-US" sz="1800" b="1" dirty="0">
                <a:solidFill>
                  <a:srgbClr val="FF0000"/>
                </a:solidFill>
              </a:rPr>
              <a:t>kernel mode</a:t>
            </a:r>
          </a:p>
        </p:txBody>
      </p:sp>
      <p:cxnSp>
        <p:nvCxnSpPr>
          <p:cNvPr id="21" name="Straight Arrow Connector 20">
            <a:extLst>
              <a:ext uri="{FF2B5EF4-FFF2-40B4-BE49-F238E27FC236}">
                <a16:creationId xmlns:a16="http://schemas.microsoft.com/office/drawing/2014/main" id="{5ED47765-6340-3F42-8C0C-5B6D6A106179}"/>
              </a:ext>
            </a:extLst>
          </p:cNvPr>
          <p:cNvCxnSpPr/>
          <p:nvPr/>
        </p:nvCxnSpPr>
        <p:spPr>
          <a:xfrm>
            <a:off x="2971800" y="3661202"/>
            <a:ext cx="0" cy="568405"/>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1F1709B-01B2-794D-A6E8-FD560F81FA4E}"/>
              </a:ext>
            </a:extLst>
          </p:cNvPr>
          <p:cNvCxnSpPr>
            <a:cxnSpLocks/>
          </p:cNvCxnSpPr>
          <p:nvPr/>
        </p:nvCxnSpPr>
        <p:spPr>
          <a:xfrm>
            <a:off x="3505200" y="2916877"/>
            <a:ext cx="0" cy="1312730"/>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35654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1" grpId="0" animBg="1"/>
      <p:bldP spid="12" grpId="0"/>
      <p:bldP spid="13" grpId="0"/>
      <p:bldP spid="14" grpId="0"/>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Rounded Rectangular Callout 115">
            <a:extLst>
              <a:ext uri="{FF2B5EF4-FFF2-40B4-BE49-F238E27FC236}">
                <a16:creationId xmlns:a16="http://schemas.microsoft.com/office/drawing/2014/main" id="{68B69AD8-4EAC-FE4E-B43A-78807B3261F2}"/>
              </a:ext>
            </a:extLst>
          </p:cNvPr>
          <p:cNvSpPr/>
          <p:nvPr/>
        </p:nvSpPr>
        <p:spPr>
          <a:xfrm>
            <a:off x="5479321" y="4903370"/>
            <a:ext cx="1219200" cy="544930"/>
          </a:xfrm>
          <a:prstGeom prst="wedgeRoundRectCallout">
            <a:avLst>
              <a:gd name="adj1" fmla="val 30868"/>
              <a:gd name="adj2" fmla="val -13851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onsolas" panose="020B0609020204030204" pitchFamily="49" charset="0"/>
                <a:cs typeface="Consolas" panose="020B0609020204030204" pitchFamily="49" charset="0"/>
              </a:rPr>
              <a:t>I’m literally the only place that sells it</a:t>
            </a:r>
          </a:p>
        </p:txBody>
      </p:sp>
      <p:sp>
        <p:nvSpPr>
          <p:cNvPr id="2" name="Title 1">
            <a:extLst>
              <a:ext uri="{FF2B5EF4-FFF2-40B4-BE49-F238E27FC236}">
                <a16:creationId xmlns:a16="http://schemas.microsoft.com/office/drawing/2014/main" id="{EB84247C-7BA5-184E-9694-730B361B9A48}"/>
              </a:ext>
            </a:extLst>
          </p:cNvPr>
          <p:cNvSpPr>
            <a:spLocks noGrp="1"/>
          </p:cNvSpPr>
          <p:nvPr>
            <p:ph type="title"/>
          </p:nvPr>
        </p:nvSpPr>
        <p:spPr/>
        <p:txBody>
          <a:bodyPr/>
          <a:lstStyle/>
          <a:p>
            <a:r>
              <a:rPr lang="en-US" dirty="0"/>
              <a:t>A change of scenery</a:t>
            </a:r>
          </a:p>
        </p:txBody>
      </p:sp>
      <p:sp>
        <p:nvSpPr>
          <p:cNvPr id="3" name="Content Placeholder 2">
            <a:extLst>
              <a:ext uri="{FF2B5EF4-FFF2-40B4-BE49-F238E27FC236}">
                <a16:creationId xmlns:a16="http://schemas.microsoft.com/office/drawing/2014/main" id="{271BBF18-A74F-B84C-8024-AA3F55A73CFE}"/>
              </a:ext>
            </a:extLst>
          </p:cNvPr>
          <p:cNvSpPr>
            <a:spLocks noGrp="1"/>
          </p:cNvSpPr>
          <p:nvPr>
            <p:ph idx="1"/>
          </p:nvPr>
        </p:nvSpPr>
        <p:spPr>
          <a:xfrm>
            <a:off x="152400" y="495301"/>
            <a:ext cx="8991600" cy="1523999"/>
          </a:xfrm>
        </p:spPr>
        <p:txBody>
          <a:bodyPr/>
          <a:lstStyle/>
          <a:p>
            <a:r>
              <a:rPr lang="en-US" dirty="0"/>
              <a:t>we are about to leave the familiar land of the user-mode program and start descending </a:t>
            </a:r>
            <a:r>
              <a:rPr lang="en-US" b="1" dirty="0"/>
              <a:t>into the libraries and OS.</a:t>
            </a:r>
          </a:p>
          <a:p>
            <a:r>
              <a:rPr lang="en-US" dirty="0"/>
              <a:t>this time we’re talking about the </a:t>
            </a:r>
            <a:r>
              <a:rPr lang="en-US" b="1" dirty="0"/>
              <a:t>heap allocator, </a:t>
            </a:r>
            <a:r>
              <a:rPr lang="en-US" dirty="0"/>
              <a:t>the part of the standard library that implements </a:t>
            </a:r>
            <a:r>
              <a:rPr lang="en-US" b="1" dirty="0">
                <a:latin typeface="Consolas" panose="020B0609020204030204" pitchFamily="49" charset="0"/>
                <a:cs typeface="Consolas" panose="020B0609020204030204" pitchFamily="49" charset="0"/>
              </a:rPr>
              <a:t>malloc</a:t>
            </a:r>
            <a:r>
              <a:rPr lang="en-US" dirty="0"/>
              <a:t> and </a:t>
            </a:r>
            <a:r>
              <a:rPr lang="en-US" b="1" dirty="0">
                <a:latin typeface="Consolas" panose="020B0609020204030204" pitchFamily="49" charset="0"/>
                <a:cs typeface="Consolas" panose="020B0609020204030204" pitchFamily="49" charset="0"/>
              </a:rPr>
              <a:t>free</a:t>
            </a:r>
            <a:r>
              <a:rPr lang="en-US" dirty="0"/>
              <a:t>.</a:t>
            </a:r>
          </a:p>
        </p:txBody>
      </p:sp>
      <p:sp>
        <p:nvSpPr>
          <p:cNvPr id="4" name="Footer Placeholder 3">
            <a:extLst>
              <a:ext uri="{FF2B5EF4-FFF2-40B4-BE49-F238E27FC236}">
                <a16:creationId xmlns:a16="http://schemas.microsoft.com/office/drawing/2014/main" id="{E71752B3-9CA3-9A4B-A28B-5503EE3AF042}"/>
              </a:ext>
            </a:extLst>
          </p:cNvPr>
          <p:cNvSpPr>
            <a:spLocks noGrp="1"/>
          </p:cNvSpPr>
          <p:nvPr>
            <p:ph type="ftr" sz="quarter" idx="11"/>
          </p:nvPr>
        </p:nvSpPr>
        <p:spPr/>
        <p:txBody>
          <a:bodyPr/>
          <a:lstStyle/>
          <a:p>
            <a:r>
              <a:rPr lang="cs-CZ"/>
              <a:t>CS449</a:t>
            </a:r>
            <a:endParaRPr lang="en-US"/>
          </a:p>
        </p:txBody>
      </p:sp>
      <p:sp>
        <p:nvSpPr>
          <p:cNvPr id="5" name="Slide Number Placeholder 4">
            <a:extLst>
              <a:ext uri="{FF2B5EF4-FFF2-40B4-BE49-F238E27FC236}">
                <a16:creationId xmlns:a16="http://schemas.microsoft.com/office/drawing/2014/main" id="{BF71BF9C-EFBE-CD4D-AF03-6D3411A11D60}"/>
              </a:ext>
            </a:extLst>
          </p:cNvPr>
          <p:cNvSpPr>
            <a:spLocks noGrp="1"/>
          </p:cNvSpPr>
          <p:nvPr>
            <p:ph type="sldNum" sz="quarter" idx="12"/>
          </p:nvPr>
        </p:nvSpPr>
        <p:spPr/>
        <p:txBody>
          <a:bodyPr/>
          <a:lstStyle/>
          <a:p>
            <a:fld id="{3552B95B-556F-44BD-91A5-D80C1B9E2BB3}" type="slidenum">
              <a:rPr lang="en-US" smtClean="0"/>
              <a:pPr/>
              <a:t>5</a:t>
            </a:fld>
            <a:endParaRPr lang="en-US"/>
          </a:p>
        </p:txBody>
      </p:sp>
      <p:sp>
        <p:nvSpPr>
          <p:cNvPr id="88" name="TextBox 87">
            <a:extLst>
              <a:ext uri="{FF2B5EF4-FFF2-40B4-BE49-F238E27FC236}">
                <a16:creationId xmlns:a16="http://schemas.microsoft.com/office/drawing/2014/main" id="{E467317D-4B88-6940-B9DD-D070C8E815CD}"/>
              </a:ext>
            </a:extLst>
          </p:cNvPr>
          <p:cNvSpPr txBox="1"/>
          <p:nvPr/>
        </p:nvSpPr>
        <p:spPr>
          <a:xfrm>
            <a:off x="2118262" y="2045043"/>
            <a:ext cx="4434938" cy="769441"/>
          </a:xfrm>
          <a:prstGeom prst="rect">
            <a:avLst/>
          </a:prstGeom>
          <a:noFill/>
        </p:spPr>
        <p:txBody>
          <a:bodyPr wrap="square" rtlCol="0">
            <a:spAutoFit/>
          </a:bodyPr>
          <a:lstStyle/>
          <a:p>
            <a:pPr algn="ctr"/>
            <a:r>
              <a:rPr lang="en-US" sz="2200" dirty="0"/>
              <a:t>you can think of it like a shopkeeper who sells memory.</a:t>
            </a:r>
          </a:p>
        </p:txBody>
      </p:sp>
      <mc:AlternateContent xmlns:mc="http://schemas.openxmlformats.org/markup-compatibility/2006" xmlns:p14="http://schemas.microsoft.com/office/powerpoint/2010/main">
        <mc:Choice Requires="p14">
          <p:contentPart p14:bwMode="auto" r:id="rId3">
            <p14:nvContentPartPr>
              <p14:cNvPr id="111" name="Ink 110">
                <a:extLst>
                  <a:ext uri="{FF2B5EF4-FFF2-40B4-BE49-F238E27FC236}">
                    <a16:creationId xmlns:a16="http://schemas.microsoft.com/office/drawing/2014/main" id="{A1FEE5CB-7C44-204F-9141-914D06CDC116}"/>
                  </a:ext>
                </a:extLst>
              </p14:cNvPr>
              <p14:cNvContentPartPr/>
              <p14:nvPr/>
            </p14:nvContentPartPr>
            <p14:xfrm>
              <a:off x="6553200" y="2247900"/>
              <a:ext cx="2087640" cy="2547854"/>
            </p14:xfrm>
          </p:contentPart>
        </mc:Choice>
        <mc:Fallback xmlns="">
          <p:pic>
            <p:nvPicPr>
              <p:cNvPr id="111" name="Ink 110">
                <a:extLst>
                  <a:ext uri="{FF2B5EF4-FFF2-40B4-BE49-F238E27FC236}">
                    <a16:creationId xmlns:a16="http://schemas.microsoft.com/office/drawing/2014/main" id="{A1FEE5CB-7C44-204F-9141-914D06CDC116}"/>
                  </a:ext>
                </a:extLst>
              </p:cNvPr>
              <p:cNvPicPr/>
              <p:nvPr/>
            </p:nvPicPr>
            <p:blipFill>
              <a:blip r:embed="rId4"/>
              <a:stretch>
                <a:fillRect/>
              </a:stretch>
            </p:blipFill>
            <p:spPr>
              <a:xfrm>
                <a:off x="6544200" y="2238900"/>
                <a:ext cx="2105280" cy="2565495"/>
              </a:xfrm>
              <a:prstGeom prst="rect">
                <a:avLst/>
              </a:prstGeom>
            </p:spPr>
          </p:pic>
        </mc:Fallback>
      </mc:AlternateContent>
      <p:sp>
        <p:nvSpPr>
          <p:cNvPr id="112" name="Rounded Rectangular Callout 111">
            <a:extLst>
              <a:ext uri="{FF2B5EF4-FFF2-40B4-BE49-F238E27FC236}">
                <a16:creationId xmlns:a16="http://schemas.microsoft.com/office/drawing/2014/main" id="{E03B3E96-C778-CE4E-A23E-7009ED1166F6}"/>
              </a:ext>
            </a:extLst>
          </p:cNvPr>
          <p:cNvSpPr/>
          <p:nvPr/>
        </p:nvSpPr>
        <p:spPr>
          <a:xfrm>
            <a:off x="762000" y="2926259"/>
            <a:ext cx="1981200" cy="846701"/>
          </a:xfrm>
          <a:prstGeom prst="wedgeRoundRectCallout">
            <a:avLst>
              <a:gd name="adj1" fmla="val -80139"/>
              <a:gd name="adj2" fmla="val -42899"/>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onsolas" panose="020B0609020204030204" pitchFamily="49" charset="0"/>
                <a:cs typeface="Consolas" panose="020B0609020204030204" pitchFamily="49" charset="0"/>
              </a:rPr>
              <a:t>malloc(</a:t>
            </a:r>
            <a:r>
              <a:rPr lang="en-US" sz="2000" b="1" dirty="0">
                <a:solidFill>
                  <a:schemeClr val="accent3">
                    <a:lumMod val="75000"/>
                  </a:schemeClr>
                </a:solidFill>
                <a:latin typeface="Consolas" panose="020B0609020204030204" pitchFamily="49" charset="0"/>
                <a:cs typeface="Consolas" panose="020B0609020204030204" pitchFamily="49" charset="0"/>
              </a:rPr>
              <a:t>100</a:t>
            </a:r>
            <a:r>
              <a:rPr lang="en-US" sz="2000" b="1" dirty="0">
                <a:solidFill>
                  <a:schemeClr val="tx1"/>
                </a:solidFill>
                <a:latin typeface="Consolas" panose="020B0609020204030204" pitchFamily="49" charset="0"/>
                <a:cs typeface="Consolas" panose="020B0609020204030204" pitchFamily="49" charset="0"/>
              </a:rPr>
              <a:t>) </a:t>
            </a:r>
            <a:r>
              <a:rPr lang="en-US" sz="2000" b="1" dirty="0">
                <a:solidFill>
                  <a:schemeClr val="tx1"/>
                </a:solidFill>
              </a:rPr>
              <a:t>please!</a:t>
            </a:r>
          </a:p>
        </p:txBody>
      </p:sp>
      <p:sp>
        <p:nvSpPr>
          <p:cNvPr id="113" name="Rounded Rectangular Callout 112">
            <a:extLst>
              <a:ext uri="{FF2B5EF4-FFF2-40B4-BE49-F238E27FC236}">
                <a16:creationId xmlns:a16="http://schemas.microsoft.com/office/drawing/2014/main" id="{E749DFE8-5B96-0846-99C3-BDCFDA206C83}"/>
              </a:ext>
            </a:extLst>
          </p:cNvPr>
          <p:cNvSpPr/>
          <p:nvPr/>
        </p:nvSpPr>
        <p:spPr>
          <a:xfrm>
            <a:off x="3359879" y="3379535"/>
            <a:ext cx="1981200" cy="846701"/>
          </a:xfrm>
          <a:prstGeom prst="wedgeRoundRectCallout">
            <a:avLst>
              <a:gd name="adj1" fmla="val 98025"/>
              <a:gd name="adj2" fmla="val -5451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onsolas" panose="020B0609020204030204" pitchFamily="49" charset="0"/>
                <a:cs typeface="Consolas" panose="020B0609020204030204" pitchFamily="49" charset="0"/>
              </a:rPr>
              <a:t>that’ll be $</a:t>
            </a:r>
            <a:r>
              <a:rPr lang="en-US" sz="2000" b="1" dirty="0">
                <a:solidFill>
                  <a:schemeClr val="accent3">
                    <a:lumMod val="75000"/>
                  </a:schemeClr>
                </a:solidFill>
                <a:latin typeface="Consolas" panose="020B0609020204030204" pitchFamily="49" charset="0"/>
                <a:cs typeface="Consolas" panose="020B0609020204030204" pitchFamily="49" charset="0"/>
              </a:rPr>
              <a:t>500</a:t>
            </a:r>
            <a:endParaRPr lang="en-US" sz="2000" b="1" dirty="0">
              <a:solidFill>
                <a:schemeClr val="accent3">
                  <a:lumMod val="75000"/>
                </a:schemeClr>
              </a:solidFill>
            </a:endParaRPr>
          </a:p>
        </p:txBody>
      </p:sp>
      <p:sp>
        <p:nvSpPr>
          <p:cNvPr id="114" name="Rounded Rectangular Callout 113">
            <a:extLst>
              <a:ext uri="{FF2B5EF4-FFF2-40B4-BE49-F238E27FC236}">
                <a16:creationId xmlns:a16="http://schemas.microsoft.com/office/drawing/2014/main" id="{A449B47B-70E8-5342-A64A-04B329709FD3}"/>
              </a:ext>
            </a:extLst>
          </p:cNvPr>
          <p:cNvSpPr/>
          <p:nvPr/>
        </p:nvSpPr>
        <p:spPr>
          <a:xfrm>
            <a:off x="762000" y="4256568"/>
            <a:ext cx="1981200" cy="846701"/>
          </a:xfrm>
          <a:prstGeom prst="wedgeRoundRectCallout">
            <a:avLst>
              <a:gd name="adj1" fmla="val -81131"/>
              <a:gd name="adj2" fmla="val -7657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cs typeface="Consolas" panose="020B0609020204030204" pitchFamily="49" charset="0"/>
              </a:rPr>
              <a:t>oh bullshit, like I’m </a:t>
            </a:r>
            <a:r>
              <a:rPr lang="en-US" sz="1200" dirty="0" err="1">
                <a:solidFill>
                  <a:schemeClr val="tx1"/>
                </a:solidFill>
                <a:cs typeface="Consolas" panose="020B0609020204030204" pitchFamily="49" charset="0"/>
              </a:rPr>
              <a:t>gonna</a:t>
            </a:r>
            <a:r>
              <a:rPr lang="en-US" sz="1200" dirty="0">
                <a:solidFill>
                  <a:schemeClr val="tx1"/>
                </a:solidFill>
                <a:cs typeface="Consolas" panose="020B0609020204030204" pitchFamily="49" charset="0"/>
              </a:rPr>
              <a:t> pay that, I’m going somewhere else</a:t>
            </a:r>
            <a:endParaRPr lang="en-US" sz="1200" dirty="0">
              <a:solidFill>
                <a:schemeClr val="tx1"/>
              </a:solidFill>
            </a:endParaRPr>
          </a:p>
        </p:txBody>
      </p:sp>
      <p:sp>
        <p:nvSpPr>
          <p:cNvPr id="115" name="Rounded Rectangular Callout 114">
            <a:extLst>
              <a:ext uri="{FF2B5EF4-FFF2-40B4-BE49-F238E27FC236}">
                <a16:creationId xmlns:a16="http://schemas.microsoft.com/office/drawing/2014/main" id="{EC25CBAC-FBE9-5448-B4F5-F5A842F54320}"/>
              </a:ext>
            </a:extLst>
          </p:cNvPr>
          <p:cNvSpPr/>
          <p:nvPr/>
        </p:nvSpPr>
        <p:spPr>
          <a:xfrm>
            <a:off x="4953000" y="4326358"/>
            <a:ext cx="1066800" cy="457435"/>
          </a:xfrm>
          <a:prstGeom prst="wedgeRoundRectCallout">
            <a:avLst>
              <a:gd name="adj1" fmla="val 62860"/>
              <a:gd name="adj2" fmla="val -170754"/>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onsolas" panose="020B0609020204030204" pitchFamily="49" charset="0"/>
                <a:cs typeface="Consolas" panose="020B0609020204030204" pitchFamily="49" charset="0"/>
              </a:rPr>
              <a:t>where lol </a:t>
            </a:r>
          </a:p>
        </p:txBody>
      </p:sp>
    </p:spTree>
    <p:extLst>
      <p:ext uri="{BB962C8B-B14F-4D97-AF65-F5344CB8AC3E}">
        <p14:creationId xmlns:p14="http://schemas.microsoft.com/office/powerpoint/2010/main" val="300792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P spid="88" grpId="0"/>
      <p:bldP spid="112" grpId="0" animBg="1"/>
      <p:bldP spid="113" grpId="0" animBg="1"/>
      <p:bldP spid="114" grpId="0" animBg="1"/>
      <p:bldP spid="1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How does the heap allocator work?</a:t>
            </a:r>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6</a:t>
            </a:fld>
            <a:endParaRPr lang="en-US"/>
          </a:p>
        </p:txBody>
      </p:sp>
    </p:spTree>
    <p:extLst>
      <p:ext uri="{BB962C8B-B14F-4D97-AF65-F5344CB8AC3E}">
        <p14:creationId xmlns:p14="http://schemas.microsoft.com/office/powerpoint/2010/main" val="327115381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 idea (animated)</a:t>
            </a:r>
          </a:p>
        </p:txBody>
      </p:sp>
      <p:sp>
        <p:nvSpPr>
          <p:cNvPr id="3" name="Content Placeholder 2"/>
          <p:cNvSpPr>
            <a:spLocks noGrp="1"/>
          </p:cNvSpPr>
          <p:nvPr>
            <p:ph idx="1"/>
          </p:nvPr>
        </p:nvSpPr>
        <p:spPr>
          <a:xfrm>
            <a:off x="152400" y="495301"/>
            <a:ext cx="8763000" cy="4495799"/>
          </a:xfrm>
        </p:spPr>
        <p:txBody>
          <a:bodyPr/>
          <a:lstStyle/>
          <a:p>
            <a:r>
              <a:rPr lang="en-US" dirty="0"/>
              <a:t>the heap is a big area of memory.</a:t>
            </a:r>
          </a:p>
          <a:p>
            <a:endParaRPr lang="en-US" dirty="0"/>
          </a:p>
          <a:p>
            <a:endParaRPr lang="en-US" dirty="0"/>
          </a:p>
          <a:p>
            <a:endParaRPr lang="en-US" dirty="0"/>
          </a:p>
          <a:p>
            <a:r>
              <a:rPr lang="en-US" dirty="0"/>
              <a:t>allocating memory (</a:t>
            </a:r>
            <a:r>
              <a:rPr lang="en-US" b="1" dirty="0"/>
              <a:t>malloc</a:t>
            </a:r>
            <a:r>
              <a:rPr lang="en-US" dirty="0"/>
              <a:t>) slices off pieces of it…</a:t>
            </a:r>
          </a:p>
          <a:p>
            <a:r>
              <a:rPr lang="en-US" dirty="0"/>
              <a:t>and deallocating memory (</a:t>
            </a:r>
            <a:r>
              <a:rPr lang="en-US" b="1" dirty="0"/>
              <a:t>free</a:t>
            </a:r>
            <a:r>
              <a:rPr lang="en-US" dirty="0"/>
              <a:t>) removes pieces, leaving </a:t>
            </a:r>
            <a:r>
              <a:rPr lang="en-US" b="1" dirty="0"/>
              <a:t>holes.</a:t>
            </a:r>
          </a:p>
          <a:p>
            <a:pPr lvl="1"/>
            <a:r>
              <a:rPr lang="en-US" dirty="0"/>
              <a:t>freeing memory marks it available for </a:t>
            </a:r>
            <a:r>
              <a:rPr lang="en-US" b="1" dirty="0"/>
              <a:t>reuse</a:t>
            </a:r>
            <a:r>
              <a:rPr lang="en-US" dirty="0"/>
              <a:t> in future allocations.</a:t>
            </a:r>
          </a:p>
          <a:p>
            <a:r>
              <a:rPr lang="en-US" dirty="0"/>
              <a:t>now we want to allocate a new thing on the heap...</a:t>
            </a:r>
          </a:p>
          <a:p>
            <a:endParaRPr lang="en-US" dirty="0"/>
          </a:p>
          <a:p>
            <a:endParaRPr lang="en-US" dirty="0"/>
          </a:p>
          <a:p>
            <a:endParaRPr lang="en-US" dirty="0"/>
          </a:p>
          <a:p>
            <a:pPr lvl="1"/>
            <a:r>
              <a:rPr lang="en-US" dirty="0"/>
              <a:t>where can we put it? D:</a:t>
            </a:r>
          </a:p>
          <a:p>
            <a:endParaRPr lang="en-US" dirty="0"/>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7</a:t>
            </a:fld>
            <a:endParaRPr lang="en-US"/>
          </a:p>
        </p:txBody>
      </p:sp>
      <p:sp>
        <p:nvSpPr>
          <p:cNvPr id="7" name="Rectangle 6"/>
          <p:cNvSpPr/>
          <p:nvPr/>
        </p:nvSpPr>
        <p:spPr>
          <a:xfrm>
            <a:off x="228600" y="1028700"/>
            <a:ext cx="8686800" cy="76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28600" y="1028699"/>
            <a:ext cx="11430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Rectangle 9"/>
          <p:cNvSpPr/>
          <p:nvPr/>
        </p:nvSpPr>
        <p:spPr>
          <a:xfrm>
            <a:off x="1371600" y="1028699"/>
            <a:ext cx="533400" cy="76200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Rectangle 10"/>
          <p:cNvSpPr/>
          <p:nvPr/>
        </p:nvSpPr>
        <p:spPr>
          <a:xfrm>
            <a:off x="1905000" y="1028699"/>
            <a:ext cx="2133600" cy="76200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 name="Rectangle 11"/>
          <p:cNvSpPr/>
          <p:nvPr/>
        </p:nvSpPr>
        <p:spPr>
          <a:xfrm>
            <a:off x="4038600" y="1028699"/>
            <a:ext cx="12954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334000" y="1028699"/>
            <a:ext cx="2971800" cy="76200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4" name="Rectangle 13"/>
          <p:cNvSpPr/>
          <p:nvPr/>
        </p:nvSpPr>
        <p:spPr>
          <a:xfrm>
            <a:off x="3505200" y="3314700"/>
            <a:ext cx="2057400" cy="762000"/>
          </a:xfrm>
          <a:prstGeom prst="rect">
            <a:avLst/>
          </a:prstGeom>
          <a:solidFill>
            <a:srgbClr val="FFC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80726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2"/>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P spid="7" grpId="0" animBg="1"/>
      <p:bldP spid="9" grpId="0" animBg="1"/>
      <p:bldP spid="10" grpId="0" animBg="1"/>
      <p:bldP spid="10" grpId="1" animBg="1"/>
      <p:bldP spid="11" grpId="0" animBg="1"/>
      <p:bldP spid="12" grpId="0" animBg="1"/>
      <p:bldP spid="12" grpId="1"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Fragmentation</a:t>
            </a:r>
          </a:p>
        </p:txBody>
      </p:sp>
      <p:sp>
        <p:nvSpPr>
          <p:cNvPr id="3" name="Content Placeholder 2"/>
          <p:cNvSpPr>
            <a:spLocks noGrp="1"/>
          </p:cNvSpPr>
          <p:nvPr>
            <p:ph idx="1"/>
          </p:nvPr>
        </p:nvSpPr>
        <p:spPr>
          <a:xfrm>
            <a:off x="152400" y="495301"/>
            <a:ext cx="8763000" cy="1600199"/>
          </a:xfrm>
        </p:spPr>
        <p:txBody>
          <a:bodyPr>
            <a:normAutofit/>
          </a:bodyPr>
          <a:lstStyle/>
          <a:p>
            <a:r>
              <a:rPr lang="en-US" dirty="0"/>
              <a:t>"holes" – </a:t>
            </a:r>
            <a:r>
              <a:rPr lang="en-US" b="1" dirty="0"/>
              <a:t>empty spaces </a:t>
            </a:r>
            <a:r>
              <a:rPr lang="en-US" dirty="0"/>
              <a:t>that are too small to be useful – are bad</a:t>
            </a:r>
          </a:p>
          <a:p>
            <a:r>
              <a:rPr lang="en-US" dirty="0"/>
              <a:t>this is </a:t>
            </a:r>
            <a:r>
              <a:rPr lang="en-US" b="1" dirty="0"/>
              <a:t>external fragmentation</a:t>
            </a:r>
            <a:r>
              <a:rPr lang="en-US" dirty="0"/>
              <a:t>:</a:t>
            </a:r>
          </a:p>
          <a:p>
            <a:pPr lvl="1"/>
            <a:r>
              <a:rPr lang="en-US" dirty="0"/>
              <a:t>the</a:t>
            </a:r>
            <a:r>
              <a:rPr lang="en-US" b="1" dirty="0"/>
              <a:t> free memory</a:t>
            </a:r>
            <a:r>
              <a:rPr lang="en-US" dirty="0"/>
              <a:t> is split into lots of small </a:t>
            </a:r>
            <a:r>
              <a:rPr lang="en-US" i="1" dirty="0"/>
              <a:t>fragments</a:t>
            </a:r>
          </a:p>
          <a:p>
            <a:pPr lvl="1"/>
            <a:r>
              <a:rPr lang="en-US" i="1" dirty="0"/>
              <a:t>external </a:t>
            </a:r>
            <a:r>
              <a:rPr lang="en-US" dirty="0"/>
              <a:t>because the free memory is </a:t>
            </a:r>
            <a:r>
              <a:rPr lang="en-US" i="1" dirty="0"/>
              <a:t>outside</a:t>
            </a:r>
            <a:r>
              <a:rPr lang="en-US" dirty="0"/>
              <a:t> the allocated blocks</a:t>
            </a:r>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007060003"/>
              </p:ext>
            </p:extLst>
          </p:nvPr>
        </p:nvGraphicFramePr>
        <p:xfrm>
          <a:off x="1257309" y="2095500"/>
          <a:ext cx="7200891" cy="562590"/>
        </p:xfrm>
        <a:graphic>
          <a:graphicData uri="http://schemas.openxmlformats.org/drawingml/2006/table">
            <a:tbl>
              <a:tblPr bandRow="1">
                <a:tableStyleId>{5C22544A-7EE6-4342-B048-85BDC9FD1C3A}</a:tableStyleId>
              </a:tblPr>
              <a:tblGrid>
                <a:gridCol w="654627">
                  <a:extLst>
                    <a:ext uri="{9D8B030D-6E8A-4147-A177-3AD203B41FA5}">
                      <a16:colId xmlns:a16="http://schemas.microsoft.com/office/drawing/2014/main" val="1384112074"/>
                    </a:ext>
                  </a:extLst>
                </a:gridCol>
                <a:gridCol w="327313">
                  <a:extLst>
                    <a:ext uri="{9D8B030D-6E8A-4147-A177-3AD203B41FA5}">
                      <a16:colId xmlns:a16="http://schemas.microsoft.com/office/drawing/2014/main" val="2777906078"/>
                    </a:ext>
                  </a:extLst>
                </a:gridCol>
                <a:gridCol w="1636566">
                  <a:extLst>
                    <a:ext uri="{9D8B030D-6E8A-4147-A177-3AD203B41FA5}">
                      <a16:colId xmlns:a16="http://schemas.microsoft.com/office/drawing/2014/main" val="3725912998"/>
                    </a:ext>
                  </a:extLst>
                </a:gridCol>
                <a:gridCol w="327313">
                  <a:extLst>
                    <a:ext uri="{9D8B030D-6E8A-4147-A177-3AD203B41FA5}">
                      <a16:colId xmlns:a16="http://schemas.microsoft.com/office/drawing/2014/main" val="113298270"/>
                    </a:ext>
                  </a:extLst>
                </a:gridCol>
                <a:gridCol w="654627">
                  <a:extLst>
                    <a:ext uri="{9D8B030D-6E8A-4147-A177-3AD203B41FA5}">
                      <a16:colId xmlns:a16="http://schemas.microsoft.com/office/drawing/2014/main" val="2897741788"/>
                    </a:ext>
                  </a:extLst>
                </a:gridCol>
                <a:gridCol w="327313">
                  <a:extLst>
                    <a:ext uri="{9D8B030D-6E8A-4147-A177-3AD203B41FA5}">
                      <a16:colId xmlns:a16="http://schemas.microsoft.com/office/drawing/2014/main" val="1470698338"/>
                    </a:ext>
                  </a:extLst>
                </a:gridCol>
                <a:gridCol w="1309253">
                  <a:extLst>
                    <a:ext uri="{9D8B030D-6E8A-4147-A177-3AD203B41FA5}">
                      <a16:colId xmlns:a16="http://schemas.microsoft.com/office/drawing/2014/main" val="2129920525"/>
                    </a:ext>
                  </a:extLst>
                </a:gridCol>
                <a:gridCol w="327313">
                  <a:extLst>
                    <a:ext uri="{9D8B030D-6E8A-4147-A177-3AD203B41FA5}">
                      <a16:colId xmlns:a16="http://schemas.microsoft.com/office/drawing/2014/main" val="776284012"/>
                    </a:ext>
                  </a:extLst>
                </a:gridCol>
                <a:gridCol w="1636566">
                  <a:extLst>
                    <a:ext uri="{9D8B030D-6E8A-4147-A177-3AD203B41FA5}">
                      <a16:colId xmlns:a16="http://schemas.microsoft.com/office/drawing/2014/main" val="2935060994"/>
                    </a:ext>
                  </a:extLst>
                </a:gridCol>
              </a:tblGrid>
              <a:tr h="562590">
                <a:tc>
                  <a:txBody>
                    <a:bodyPr/>
                    <a:lstStyle/>
                    <a:p>
                      <a:endParaRPr lang="en-US" dirty="0"/>
                    </a:p>
                  </a:txBody>
                  <a:tcPr>
                    <a:solidFill>
                      <a:srgbClr val="C00000"/>
                    </a:solidFill>
                  </a:tcPr>
                </a:tc>
                <a:tc>
                  <a:txBody>
                    <a:bodyPr/>
                    <a:lstStyle/>
                    <a:p>
                      <a:endParaRPr lang="en-US"/>
                    </a:p>
                  </a:txBody>
                  <a:tcPr/>
                </a:tc>
                <a:tc>
                  <a:txBody>
                    <a:bodyPr/>
                    <a:lstStyle/>
                    <a:p>
                      <a:endParaRPr lang="en-US" dirty="0"/>
                    </a:p>
                  </a:txBody>
                  <a:tcPr>
                    <a:solidFill>
                      <a:srgbClr val="C00000"/>
                    </a:solidFill>
                  </a:tcPr>
                </a:tc>
                <a:tc>
                  <a:txBody>
                    <a:bodyPr/>
                    <a:lstStyle/>
                    <a:p>
                      <a:endParaRPr lang="en-US" dirty="0"/>
                    </a:p>
                  </a:txBody>
                  <a:tcPr/>
                </a:tc>
                <a:tc>
                  <a:txBody>
                    <a:bodyPr/>
                    <a:lstStyle/>
                    <a:p>
                      <a:endParaRPr lang="en-US" dirty="0"/>
                    </a:p>
                  </a:txBody>
                  <a:tcPr>
                    <a:solidFill>
                      <a:srgbClr val="C00000"/>
                    </a:solidFill>
                  </a:tcPr>
                </a:tc>
                <a:tc>
                  <a:txBody>
                    <a:bodyPr/>
                    <a:lstStyle/>
                    <a:p>
                      <a:endParaRPr lang="en-US" dirty="0"/>
                    </a:p>
                  </a:txBody>
                  <a:tcPr/>
                </a:tc>
                <a:tc>
                  <a:txBody>
                    <a:bodyPr/>
                    <a:lstStyle/>
                    <a:p>
                      <a:endParaRPr lang="en-US" dirty="0"/>
                    </a:p>
                  </a:txBody>
                  <a:tcPr>
                    <a:solidFill>
                      <a:srgbClr val="C00000"/>
                    </a:solidFill>
                  </a:tcPr>
                </a:tc>
                <a:tc>
                  <a:txBody>
                    <a:bodyPr/>
                    <a:lstStyle/>
                    <a:p>
                      <a:endParaRPr lang="en-US" dirty="0"/>
                    </a:p>
                  </a:txBody>
                  <a:tcPr/>
                </a:tc>
                <a:tc>
                  <a:txBody>
                    <a:bodyPr/>
                    <a:lstStyle/>
                    <a:p>
                      <a:endParaRPr lang="en-US" dirty="0"/>
                    </a:p>
                  </a:txBody>
                  <a:tcPr>
                    <a:solidFill>
                      <a:srgbClr val="C00000"/>
                    </a:solidFill>
                  </a:tcPr>
                </a:tc>
                <a:extLst>
                  <a:ext uri="{0D108BD9-81ED-4DB2-BD59-A6C34878D82A}">
                    <a16:rowId xmlns:a16="http://schemas.microsoft.com/office/drawing/2014/main" val="20399204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78216991"/>
              </p:ext>
            </p:extLst>
          </p:nvPr>
        </p:nvGraphicFramePr>
        <p:xfrm>
          <a:off x="1257308" y="3347852"/>
          <a:ext cx="7200892" cy="562590"/>
        </p:xfrm>
        <a:graphic>
          <a:graphicData uri="http://schemas.openxmlformats.org/drawingml/2006/table">
            <a:tbl>
              <a:tblPr bandRow="1">
                <a:tableStyleId>{5C22544A-7EE6-4342-B048-85BDC9FD1C3A}</a:tableStyleId>
              </a:tblPr>
              <a:tblGrid>
                <a:gridCol w="654627">
                  <a:extLst>
                    <a:ext uri="{9D8B030D-6E8A-4147-A177-3AD203B41FA5}">
                      <a16:colId xmlns:a16="http://schemas.microsoft.com/office/drawing/2014/main" val="1384112074"/>
                    </a:ext>
                  </a:extLst>
                </a:gridCol>
                <a:gridCol w="1636566">
                  <a:extLst>
                    <a:ext uri="{9D8B030D-6E8A-4147-A177-3AD203B41FA5}">
                      <a16:colId xmlns:a16="http://schemas.microsoft.com/office/drawing/2014/main" val="2777906078"/>
                    </a:ext>
                  </a:extLst>
                </a:gridCol>
                <a:gridCol w="654627">
                  <a:extLst>
                    <a:ext uri="{9D8B030D-6E8A-4147-A177-3AD203B41FA5}">
                      <a16:colId xmlns:a16="http://schemas.microsoft.com/office/drawing/2014/main" val="1271351237"/>
                    </a:ext>
                  </a:extLst>
                </a:gridCol>
                <a:gridCol w="1309253">
                  <a:extLst>
                    <a:ext uri="{9D8B030D-6E8A-4147-A177-3AD203B41FA5}">
                      <a16:colId xmlns:a16="http://schemas.microsoft.com/office/drawing/2014/main" val="2897741788"/>
                    </a:ext>
                  </a:extLst>
                </a:gridCol>
                <a:gridCol w="1636566">
                  <a:extLst>
                    <a:ext uri="{9D8B030D-6E8A-4147-A177-3AD203B41FA5}">
                      <a16:colId xmlns:a16="http://schemas.microsoft.com/office/drawing/2014/main" val="572393408"/>
                    </a:ext>
                  </a:extLst>
                </a:gridCol>
                <a:gridCol w="1309253">
                  <a:extLst>
                    <a:ext uri="{9D8B030D-6E8A-4147-A177-3AD203B41FA5}">
                      <a16:colId xmlns:a16="http://schemas.microsoft.com/office/drawing/2014/main" val="683976932"/>
                    </a:ext>
                  </a:extLst>
                </a:gridCol>
              </a:tblGrid>
              <a:tr h="562590">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tc>
                <a:extLst>
                  <a:ext uri="{0D108BD9-81ED-4DB2-BD59-A6C34878D82A}">
                    <a16:rowId xmlns:a16="http://schemas.microsoft.com/office/drawing/2014/main" val="203992041"/>
                  </a:ext>
                </a:extLst>
              </a:tr>
            </a:tbl>
          </a:graphicData>
        </a:graphic>
      </p:graphicFrame>
      <p:sp>
        <p:nvSpPr>
          <p:cNvPr id="9" name="Cross 8"/>
          <p:cNvSpPr/>
          <p:nvPr/>
        </p:nvSpPr>
        <p:spPr>
          <a:xfrm rot="2700000">
            <a:off x="633635" y="2129771"/>
            <a:ext cx="533400" cy="533400"/>
          </a:xfrm>
          <a:prstGeom prst="plus">
            <a:avLst>
              <a:gd name="adj" fmla="val 39458"/>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nvGrpSpPr>
          <p:cNvPr id="14" name="Group 13"/>
          <p:cNvGrpSpPr/>
          <p:nvPr/>
        </p:nvGrpSpPr>
        <p:grpSpPr>
          <a:xfrm rot="13500000" flipH="1">
            <a:off x="742887" y="3399949"/>
            <a:ext cx="314899" cy="497750"/>
            <a:chOff x="1676400" y="2658090"/>
            <a:chExt cx="314899" cy="497750"/>
          </a:xfrm>
        </p:grpSpPr>
        <p:sp>
          <p:nvSpPr>
            <p:cNvPr id="12" name="Rectangle 11"/>
            <p:cNvSpPr/>
            <p:nvPr/>
          </p:nvSpPr>
          <p:spPr>
            <a:xfrm>
              <a:off x="1676400" y="2658090"/>
              <a:ext cx="304800" cy="12717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5400000">
              <a:off x="1682048" y="2846589"/>
              <a:ext cx="495292" cy="1232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918473" y="2705100"/>
            <a:ext cx="7916654" cy="400110"/>
          </a:xfrm>
          <a:prstGeom prst="rect">
            <a:avLst/>
          </a:prstGeom>
          <a:noFill/>
        </p:spPr>
        <p:txBody>
          <a:bodyPr wrap="square" rtlCol="0">
            <a:spAutoFit/>
          </a:bodyPr>
          <a:lstStyle/>
          <a:p>
            <a:pPr algn="ctr"/>
            <a:r>
              <a:rPr lang="en-US" sz="2000" dirty="0"/>
              <a:t>what we don’t want: free space (blue) is scattered across the heap</a:t>
            </a:r>
          </a:p>
        </p:txBody>
      </p:sp>
      <p:sp>
        <p:nvSpPr>
          <p:cNvPr id="16" name="TextBox 15"/>
          <p:cNvSpPr txBox="1"/>
          <p:nvPr/>
        </p:nvSpPr>
        <p:spPr>
          <a:xfrm>
            <a:off x="1272448" y="3957452"/>
            <a:ext cx="7162800" cy="400110"/>
          </a:xfrm>
          <a:prstGeom prst="rect">
            <a:avLst/>
          </a:prstGeom>
          <a:noFill/>
        </p:spPr>
        <p:txBody>
          <a:bodyPr wrap="square" rtlCol="0">
            <a:spAutoFit/>
          </a:bodyPr>
          <a:lstStyle/>
          <a:p>
            <a:pPr algn="ctr"/>
            <a:r>
              <a:rPr lang="en-US" sz="2000" dirty="0"/>
              <a:t>what we do want: free space (blue) is all together in one place</a:t>
            </a:r>
          </a:p>
        </p:txBody>
      </p:sp>
    </p:spTree>
    <p:extLst>
      <p:ext uri="{BB962C8B-B14F-4D97-AF65-F5344CB8AC3E}">
        <p14:creationId xmlns:p14="http://schemas.microsoft.com/office/powerpoint/2010/main" val="16034171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impossible problem</a:t>
            </a:r>
          </a:p>
        </p:txBody>
      </p:sp>
      <p:sp>
        <p:nvSpPr>
          <p:cNvPr id="3" name="Content Placeholder 2"/>
          <p:cNvSpPr>
            <a:spLocks noGrp="1"/>
          </p:cNvSpPr>
          <p:nvPr>
            <p:ph idx="1"/>
          </p:nvPr>
        </p:nvSpPr>
        <p:spPr>
          <a:xfrm>
            <a:off x="152400" y="495301"/>
            <a:ext cx="8763000" cy="4571999"/>
          </a:xfrm>
        </p:spPr>
        <p:txBody>
          <a:bodyPr/>
          <a:lstStyle/>
          <a:p>
            <a:r>
              <a:rPr lang="en-US" dirty="0"/>
              <a:t>given a finite space, and a number of items to fit into that space, find the optimal way to pack those items to minimize wasted space</a:t>
            </a:r>
          </a:p>
          <a:p>
            <a:pPr lvl="1"/>
            <a:r>
              <a:rPr lang="en-US" dirty="0"/>
              <a:t>this is the </a:t>
            </a:r>
            <a:r>
              <a:rPr lang="en-US" i="1" dirty="0"/>
              <a:t>bin packing problem </a:t>
            </a:r>
            <a:r>
              <a:rPr lang="en-US" dirty="0"/>
              <a:t>and it's </a:t>
            </a:r>
            <a:r>
              <a:rPr lang="en-US" b="1" dirty="0"/>
              <a:t>NP-hard!</a:t>
            </a:r>
          </a:p>
          <a:p>
            <a:r>
              <a:rPr lang="en-US" dirty="0"/>
              <a:t>dynamic memory allocation is an </a:t>
            </a:r>
            <a:r>
              <a:rPr lang="en-US" b="1" dirty="0"/>
              <a:t>online </a:t>
            </a:r>
            <a:r>
              <a:rPr lang="en-US" dirty="0"/>
              <a:t>variant of this problem</a:t>
            </a:r>
          </a:p>
          <a:p>
            <a:pPr lvl="1"/>
            <a:r>
              <a:rPr lang="en-US" dirty="0"/>
              <a:t>"online" means "we can't predict the future"</a:t>
            </a:r>
          </a:p>
          <a:p>
            <a:endParaRPr lang="en-US" dirty="0"/>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9</a:t>
            </a:fld>
            <a:endParaRPr lang="en-US"/>
          </a:p>
        </p:txBody>
      </p:sp>
      <p:pic>
        <p:nvPicPr>
          <p:cNvPr id="12" name="Picture 6" descr="ttps://media2.giphy.com/media/Wvo6vaUsQa3Di/20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476500"/>
            <a:ext cx="4437888"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80913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02 - C - Basics</Template>
  <TotalTime>9075</TotalTime>
  <Words>3337</Words>
  <Application>Microsoft Macintosh PowerPoint</Application>
  <PresentationFormat>On-screen Show (16:10)</PresentationFormat>
  <Paragraphs>461</Paragraphs>
  <Slides>30</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Consolas</vt:lpstr>
      <vt:lpstr>Courier New</vt:lpstr>
      <vt:lpstr>Segoe UI</vt:lpstr>
      <vt:lpstr>Segoe WP Semibold</vt:lpstr>
      <vt:lpstr>Trebuchet MS</vt:lpstr>
      <vt:lpstr>Wingdings</vt:lpstr>
      <vt:lpstr>1_02 - C - Basics</vt:lpstr>
      <vt:lpstr>Memory Allocation</vt:lpstr>
      <vt:lpstr>Class announcements</vt:lpstr>
      <vt:lpstr>Some context</vt:lpstr>
      <vt:lpstr>No one does it all by themselves</vt:lpstr>
      <vt:lpstr>A change of scenery</vt:lpstr>
      <vt:lpstr>How does the heap allocator work?</vt:lpstr>
      <vt:lpstr>The basic idea (animated)</vt:lpstr>
      <vt:lpstr>External Fragmentation</vt:lpstr>
      <vt:lpstr>An impossible problem</vt:lpstr>
      <vt:lpstr>And yet...</vt:lpstr>
      <vt:lpstr>The memory allocator's job</vt:lpstr>
      <vt:lpstr>Bitmaps</vt:lpstr>
      <vt:lpstr>Movie time</vt:lpstr>
      <vt:lpstr>Keeping track</vt:lpstr>
      <vt:lpstr>Allocating (animated)</vt:lpstr>
      <vt:lpstr>Deallocating/freeing (animated)</vt:lpstr>
      <vt:lpstr>A glass half-full</vt:lpstr>
      <vt:lpstr>A glass full of foam</vt:lpstr>
      <vt:lpstr>Something else</vt:lpstr>
      <vt:lpstr>Entropy</vt:lpstr>
      <vt:lpstr>Did this improve anything?</vt:lpstr>
      <vt:lpstr>Welllllllll</vt:lpstr>
      <vt:lpstr>Pay the piper</vt:lpstr>
      <vt:lpstr>Allocation algorithms</vt:lpstr>
      <vt:lpstr>Tabula rasa</vt:lpstr>
      <vt:lpstr>Tabula... not-so-rasa</vt:lpstr>
      <vt:lpstr>The bigger picture</vt:lpstr>
      <vt:lpstr>Next-fit</vt:lpstr>
      <vt:lpstr>A square peg in a slightly larger square hole (animated)</vt:lpstr>
      <vt:lpstr>The best of intentions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 Basics</dc:title>
  <dc:creator>me</dc:creator>
  <cp:lastModifiedBy>Billingsley, Jarrett F</cp:lastModifiedBy>
  <cp:revision>273</cp:revision>
  <dcterms:created xsi:type="dcterms:W3CDTF">2017-01-24T02:14:22Z</dcterms:created>
  <dcterms:modified xsi:type="dcterms:W3CDTF">2024-02-06T01:04:57Z</dcterms:modified>
</cp:coreProperties>
</file>